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sldIdLst>
    <p:sldId id="256" r:id="rId2"/>
    <p:sldId id="261" r:id="rId3"/>
    <p:sldId id="274" r:id="rId4"/>
    <p:sldId id="262" r:id="rId5"/>
    <p:sldId id="266" r:id="rId6"/>
    <p:sldId id="279" r:id="rId7"/>
    <p:sldId id="280" r:id="rId8"/>
    <p:sldId id="276" r:id="rId9"/>
    <p:sldId id="281" r:id="rId10"/>
    <p:sldId id="282" r:id="rId11"/>
    <p:sldId id="283" r:id="rId12"/>
    <p:sldId id="284" r:id="rId13"/>
    <p:sldId id="269" r:id="rId14"/>
    <p:sldId id="289" r:id="rId15"/>
    <p:sldId id="286" r:id="rId16"/>
    <p:sldId id="290" r:id="rId17"/>
    <p:sldId id="267" r:id="rId18"/>
    <p:sldId id="287" r:id="rId19"/>
    <p:sldId id="28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82" d="100"/>
          <a:sy n="82" d="100"/>
        </p:scale>
        <p:origin x="71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FCCCD9-9CDD-44EC-9E50-39DEC08C5615}"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E4D0CCCF-5693-41DE-BE67-DAEFA1FE4495}">
      <dgm:prSet/>
      <dgm:spPr/>
      <dgm:t>
        <a:bodyPr/>
        <a:lstStyle/>
        <a:p>
          <a:r>
            <a:rPr lang="pl-PL" b="0" i="0"/>
            <a:t>Nie odpowiadaj na hejterski komentarz pod wpływem chwili. Nie odpowiadaj hejtem na hejt (taka odpowiedź grozi eskalacją konfliktu).</a:t>
          </a:r>
          <a:endParaRPr lang="en-US"/>
        </a:p>
      </dgm:t>
    </dgm:pt>
    <dgm:pt modelId="{F435343B-B88C-4563-BBB9-09EFC5195689}" type="parTrans" cxnId="{2B3BF2D1-1191-407E-82AC-281EE2E715CA}">
      <dgm:prSet/>
      <dgm:spPr/>
      <dgm:t>
        <a:bodyPr/>
        <a:lstStyle/>
        <a:p>
          <a:endParaRPr lang="en-US"/>
        </a:p>
      </dgm:t>
    </dgm:pt>
    <dgm:pt modelId="{20160739-8A83-4506-845E-137CDB76E6D4}" type="sibTrans" cxnId="{2B3BF2D1-1191-407E-82AC-281EE2E715CA}">
      <dgm:prSet/>
      <dgm:spPr/>
      <dgm:t>
        <a:bodyPr/>
        <a:lstStyle/>
        <a:p>
          <a:endParaRPr lang="en-US"/>
        </a:p>
      </dgm:t>
    </dgm:pt>
    <dgm:pt modelId="{9D63F369-8ABB-4A6F-BC0E-6DE15F407E3A}">
      <dgm:prSet/>
      <dgm:spPr/>
      <dgm:t>
        <a:bodyPr/>
        <a:lstStyle/>
        <a:p>
          <a:r>
            <a:rPr lang="pl-PL" b="0" i="0"/>
            <a:t>Jeżeli bardzo się złościsz, napisz odpowiedź, a potem weź głęboki oddech i ją skasuj.</a:t>
          </a:r>
          <a:endParaRPr lang="en-US"/>
        </a:p>
      </dgm:t>
    </dgm:pt>
    <dgm:pt modelId="{3C4C94A8-F755-4D77-9917-02EE042493CC}" type="parTrans" cxnId="{4DD580E1-556C-44C4-8960-F4D4BE8FC456}">
      <dgm:prSet/>
      <dgm:spPr/>
      <dgm:t>
        <a:bodyPr/>
        <a:lstStyle/>
        <a:p>
          <a:endParaRPr lang="en-US"/>
        </a:p>
      </dgm:t>
    </dgm:pt>
    <dgm:pt modelId="{D9210F77-EF66-430C-88CF-D46FCF7721FD}" type="sibTrans" cxnId="{4DD580E1-556C-44C4-8960-F4D4BE8FC456}">
      <dgm:prSet/>
      <dgm:spPr/>
      <dgm:t>
        <a:bodyPr/>
        <a:lstStyle/>
        <a:p>
          <a:endParaRPr lang="en-US"/>
        </a:p>
      </dgm:t>
    </dgm:pt>
    <dgm:pt modelId="{6A76C3D3-42C1-490A-8C92-7CBBA928C3B7}">
      <dgm:prSet/>
      <dgm:spPr/>
      <dgm:t>
        <a:bodyPr/>
        <a:lstStyle/>
        <a:p>
          <a:r>
            <a:rPr lang="pl-PL" b="0" i="0"/>
            <a:t>Nie odpowiadaj agresją na agresję.</a:t>
          </a:r>
          <a:endParaRPr lang="en-US"/>
        </a:p>
      </dgm:t>
    </dgm:pt>
    <dgm:pt modelId="{0A82251A-FDB2-4AFF-90F1-5B1D5E588A99}" type="parTrans" cxnId="{D60EA230-34B4-4E7E-9943-00D1AFAE3134}">
      <dgm:prSet/>
      <dgm:spPr/>
      <dgm:t>
        <a:bodyPr/>
        <a:lstStyle/>
        <a:p>
          <a:endParaRPr lang="en-US"/>
        </a:p>
      </dgm:t>
    </dgm:pt>
    <dgm:pt modelId="{2D23007F-EA22-426D-8FC0-4E14A88D7A71}" type="sibTrans" cxnId="{D60EA230-34B4-4E7E-9943-00D1AFAE3134}">
      <dgm:prSet/>
      <dgm:spPr/>
      <dgm:t>
        <a:bodyPr/>
        <a:lstStyle/>
        <a:p>
          <a:endParaRPr lang="en-US"/>
        </a:p>
      </dgm:t>
    </dgm:pt>
    <dgm:pt modelId="{D4524E6F-FD72-4D4A-B734-689EA1BA61CD}">
      <dgm:prSet/>
      <dgm:spPr/>
      <dgm:t>
        <a:bodyPr/>
        <a:lstStyle/>
        <a:p>
          <a:r>
            <a:rPr lang="pl-PL" b="0" i="0"/>
            <a:t>Nie lajkuj i nie udostępniaj hejterskich komentarzy.</a:t>
          </a:r>
          <a:endParaRPr lang="en-US"/>
        </a:p>
      </dgm:t>
    </dgm:pt>
    <dgm:pt modelId="{3EA959A0-767D-49FD-833E-FB767A6D6839}" type="parTrans" cxnId="{6638AA37-7963-41F5-8851-B33F2B84E4D5}">
      <dgm:prSet/>
      <dgm:spPr/>
      <dgm:t>
        <a:bodyPr/>
        <a:lstStyle/>
        <a:p>
          <a:endParaRPr lang="en-US"/>
        </a:p>
      </dgm:t>
    </dgm:pt>
    <dgm:pt modelId="{2B6B9106-C20B-4107-B9A8-B7200EEC3852}" type="sibTrans" cxnId="{6638AA37-7963-41F5-8851-B33F2B84E4D5}">
      <dgm:prSet/>
      <dgm:spPr/>
      <dgm:t>
        <a:bodyPr/>
        <a:lstStyle/>
        <a:p>
          <a:endParaRPr lang="en-US"/>
        </a:p>
      </dgm:t>
    </dgm:pt>
    <dgm:pt modelId="{5F69724D-1AC6-455F-A12E-DE09E9F2DA63}">
      <dgm:prSet/>
      <dgm:spPr/>
      <dgm:t>
        <a:bodyPr/>
        <a:lstStyle/>
        <a:p>
          <a:r>
            <a:rPr lang="pl-PL" b="0" i="0"/>
            <a:t>Jeżeli możesz, kasuj nienawistne komentarze.</a:t>
          </a:r>
          <a:endParaRPr lang="en-US"/>
        </a:p>
      </dgm:t>
    </dgm:pt>
    <dgm:pt modelId="{9A89F2C7-D139-4DFF-8D53-ECDF3B07E78C}" type="parTrans" cxnId="{49D18716-BC3A-43D0-89EF-9E57E5854949}">
      <dgm:prSet/>
      <dgm:spPr/>
      <dgm:t>
        <a:bodyPr/>
        <a:lstStyle/>
        <a:p>
          <a:endParaRPr lang="en-US"/>
        </a:p>
      </dgm:t>
    </dgm:pt>
    <dgm:pt modelId="{6C1EFAD9-2511-42CF-9E5D-09CD900008F7}" type="sibTrans" cxnId="{49D18716-BC3A-43D0-89EF-9E57E5854949}">
      <dgm:prSet/>
      <dgm:spPr/>
      <dgm:t>
        <a:bodyPr/>
        <a:lstStyle/>
        <a:p>
          <a:endParaRPr lang="en-US"/>
        </a:p>
      </dgm:t>
    </dgm:pt>
    <dgm:pt modelId="{A336B05D-7C70-4416-A1F4-9D94C72D9671}">
      <dgm:prSet/>
      <dgm:spPr/>
      <dgm:t>
        <a:bodyPr/>
        <a:lstStyle/>
        <a:p>
          <a:r>
            <a:rPr lang="pl-PL" b="0" i="0" dirty="0"/>
            <a:t>Zgłaszaj hejt korzystając z opcji dostępnych w serwisach internetowych. Zgłoś do administratora, oznacz komentarz jako niezgodny z regulaminem, zablokuj osobę, która Cię / Nas obraża.</a:t>
          </a:r>
          <a:endParaRPr lang="en-US" dirty="0"/>
        </a:p>
      </dgm:t>
    </dgm:pt>
    <dgm:pt modelId="{180EF4D1-186C-403B-A999-B6A27F7F1BEF}" type="parTrans" cxnId="{27F5D686-93A0-41B4-B54E-14E909737037}">
      <dgm:prSet/>
      <dgm:spPr/>
      <dgm:t>
        <a:bodyPr/>
        <a:lstStyle/>
        <a:p>
          <a:endParaRPr lang="en-US"/>
        </a:p>
      </dgm:t>
    </dgm:pt>
    <dgm:pt modelId="{517E7071-976F-4C21-AF5F-2FA34059490A}" type="sibTrans" cxnId="{27F5D686-93A0-41B4-B54E-14E909737037}">
      <dgm:prSet/>
      <dgm:spPr/>
      <dgm:t>
        <a:bodyPr/>
        <a:lstStyle/>
        <a:p>
          <a:endParaRPr lang="en-US"/>
        </a:p>
      </dgm:t>
    </dgm:pt>
    <dgm:pt modelId="{273FC168-161F-4BCF-8442-AD01517E91BE}">
      <dgm:prSet/>
      <dgm:spPr/>
      <dgm:t>
        <a:bodyPr/>
        <a:lstStyle/>
        <a:p>
          <a:r>
            <a:rPr lang="pl-PL" b="0" i="0"/>
            <a:t>Odróżniaj hejt od konstruktywnej krytyki.</a:t>
          </a:r>
          <a:endParaRPr lang="en-US"/>
        </a:p>
      </dgm:t>
    </dgm:pt>
    <dgm:pt modelId="{335B35A0-369E-4F18-BA08-B08B968DB546}" type="parTrans" cxnId="{BE3292CC-AE8F-4927-B3C9-AF50A5C3C554}">
      <dgm:prSet/>
      <dgm:spPr/>
      <dgm:t>
        <a:bodyPr/>
        <a:lstStyle/>
        <a:p>
          <a:endParaRPr lang="en-US"/>
        </a:p>
      </dgm:t>
    </dgm:pt>
    <dgm:pt modelId="{F2ED6247-BDC0-45B3-A48A-1111E28E4A9C}" type="sibTrans" cxnId="{BE3292CC-AE8F-4927-B3C9-AF50A5C3C554}">
      <dgm:prSet/>
      <dgm:spPr/>
      <dgm:t>
        <a:bodyPr/>
        <a:lstStyle/>
        <a:p>
          <a:endParaRPr lang="en-US"/>
        </a:p>
      </dgm:t>
    </dgm:pt>
    <dgm:pt modelId="{AED9F492-0B94-43A6-9975-A814C7F963E5}">
      <dgm:prSet/>
      <dgm:spPr/>
      <dgm:t>
        <a:bodyPr/>
        <a:lstStyle/>
        <a:p>
          <a:r>
            <a:rPr lang="pl-PL" b="0" i="0"/>
            <a:t>Postaw granice, powiedz np. nie zgadzam się na to żebyś mnie obrażał, nie podoba mi się jak ze mną rozmawiasz etc.</a:t>
          </a:r>
          <a:endParaRPr lang="en-US"/>
        </a:p>
      </dgm:t>
    </dgm:pt>
    <dgm:pt modelId="{E4C4E08C-FE85-4D4D-B3B5-4DEFF06C3DB6}" type="parTrans" cxnId="{EA45C5C5-1321-4B2D-B7A0-95141BCE9FD7}">
      <dgm:prSet/>
      <dgm:spPr/>
      <dgm:t>
        <a:bodyPr/>
        <a:lstStyle/>
        <a:p>
          <a:endParaRPr lang="en-US"/>
        </a:p>
      </dgm:t>
    </dgm:pt>
    <dgm:pt modelId="{1318E508-08A4-44CF-A730-9A471CB314B2}" type="sibTrans" cxnId="{EA45C5C5-1321-4B2D-B7A0-95141BCE9FD7}">
      <dgm:prSet/>
      <dgm:spPr/>
      <dgm:t>
        <a:bodyPr/>
        <a:lstStyle/>
        <a:p>
          <a:endParaRPr lang="en-US"/>
        </a:p>
      </dgm:t>
    </dgm:pt>
    <dgm:pt modelId="{D8B23F14-B7C9-4682-B144-C4BC5382F937}">
      <dgm:prSet/>
      <dgm:spPr/>
      <dgm:t>
        <a:bodyPr/>
        <a:lstStyle/>
        <a:p>
          <a:r>
            <a:rPr lang="pl-PL" b="0" i="0"/>
            <a:t>Gdy coś Ci się nie podoba, wyraź to kulturalnie.</a:t>
          </a:r>
          <a:endParaRPr lang="en-US"/>
        </a:p>
      </dgm:t>
    </dgm:pt>
    <dgm:pt modelId="{60B6512F-AC89-44EF-BC40-BBFA76D7EF24}" type="parTrans" cxnId="{856E9664-160A-4C9E-AD7E-72AEF5BC1C34}">
      <dgm:prSet/>
      <dgm:spPr/>
      <dgm:t>
        <a:bodyPr/>
        <a:lstStyle/>
        <a:p>
          <a:endParaRPr lang="en-US"/>
        </a:p>
      </dgm:t>
    </dgm:pt>
    <dgm:pt modelId="{64F31CC6-E497-436C-9E9F-177576182E4E}" type="sibTrans" cxnId="{856E9664-160A-4C9E-AD7E-72AEF5BC1C34}">
      <dgm:prSet/>
      <dgm:spPr/>
      <dgm:t>
        <a:bodyPr/>
        <a:lstStyle/>
        <a:p>
          <a:endParaRPr lang="en-US"/>
        </a:p>
      </dgm:t>
    </dgm:pt>
    <dgm:pt modelId="{8C9A6454-146C-45B6-94DB-858C7DB07F0D}">
      <dgm:prSet/>
      <dgm:spPr/>
      <dgm:t>
        <a:bodyPr/>
        <a:lstStyle/>
        <a:p>
          <a:r>
            <a:rPr lang="pl-PL" b="0" i="0"/>
            <a:t>Nie rezygnuj z tego, co robisz, myślisz i mówisz tylko ze względu na hejterów. Nie bierz do siebie / nie przejmuj się, zignoruj hejterski wpis.</a:t>
          </a:r>
          <a:endParaRPr lang="en-US"/>
        </a:p>
      </dgm:t>
    </dgm:pt>
    <dgm:pt modelId="{CA372DEB-B284-4359-8EEC-3BF2A60D2D15}" type="parTrans" cxnId="{9F13B81F-FEB9-4DA2-AA65-060F9B7D6A81}">
      <dgm:prSet/>
      <dgm:spPr/>
      <dgm:t>
        <a:bodyPr/>
        <a:lstStyle/>
        <a:p>
          <a:endParaRPr lang="en-US"/>
        </a:p>
      </dgm:t>
    </dgm:pt>
    <dgm:pt modelId="{01430C81-04B0-40C6-8FE5-A782531BC117}" type="sibTrans" cxnId="{9F13B81F-FEB9-4DA2-AA65-060F9B7D6A81}">
      <dgm:prSet/>
      <dgm:spPr/>
      <dgm:t>
        <a:bodyPr/>
        <a:lstStyle/>
        <a:p>
          <a:endParaRPr lang="en-US"/>
        </a:p>
      </dgm:t>
    </dgm:pt>
    <dgm:pt modelId="{A91615EF-0A01-4409-BF1C-5508135A908B}">
      <dgm:prSet/>
      <dgm:spPr/>
      <dgm:t>
        <a:bodyPr/>
        <a:lstStyle/>
        <a:p>
          <a:r>
            <a:rPr lang="pl-PL" b="0" i="0" dirty="0"/>
            <a:t>Jeżeli nie możesz poradzić sobie z </a:t>
          </a:r>
          <a:r>
            <a:rPr lang="pl-PL" b="0" i="0" dirty="0" err="1"/>
            <a:t>hejterem</a:t>
          </a:r>
          <a:r>
            <a:rPr lang="pl-PL" b="0" i="0" dirty="0"/>
            <a:t>, zgłoś to osobie zaufanej / udaj się na rozmowę do psychologa lub zadzwoń pod numer telefonu zaufania 116100 </a:t>
          </a:r>
          <a:endParaRPr lang="en-US" dirty="0"/>
        </a:p>
      </dgm:t>
    </dgm:pt>
    <dgm:pt modelId="{B0F3B705-6CF7-4F73-AE48-E5CA738B11A2}" type="parTrans" cxnId="{8489730D-4E67-4052-B887-10C71FE091AC}">
      <dgm:prSet/>
      <dgm:spPr/>
      <dgm:t>
        <a:bodyPr/>
        <a:lstStyle/>
        <a:p>
          <a:endParaRPr lang="en-US"/>
        </a:p>
      </dgm:t>
    </dgm:pt>
    <dgm:pt modelId="{FE4DC6C8-7817-461A-B7B8-EDBD0CD19DF1}" type="sibTrans" cxnId="{8489730D-4E67-4052-B887-10C71FE091AC}">
      <dgm:prSet/>
      <dgm:spPr/>
      <dgm:t>
        <a:bodyPr/>
        <a:lstStyle/>
        <a:p>
          <a:endParaRPr lang="en-US"/>
        </a:p>
      </dgm:t>
    </dgm:pt>
    <dgm:pt modelId="{10BD6512-73AA-4A69-A480-F5FE031D9A5D}">
      <dgm:prSet/>
      <dgm:spPr/>
      <dgm:t>
        <a:bodyPr/>
        <a:lstStyle/>
        <a:p>
          <a:r>
            <a:rPr lang="pl-PL" b="0" i="0"/>
            <a:t>Stań po stronie osoby obrażanej, wyrażaj swoją opinię poprzez konstruktywny komentarz, wesprzyj ofiarę, napisz do ofiary, stań w obronie ofiary.</a:t>
          </a:r>
          <a:endParaRPr lang="en-US"/>
        </a:p>
      </dgm:t>
    </dgm:pt>
    <dgm:pt modelId="{7F657986-E7C2-4E8F-AD6F-0F938A8F7B50}" type="parTrans" cxnId="{692E93F3-FF8E-4DFE-A6E0-3F4D47F133E8}">
      <dgm:prSet/>
      <dgm:spPr/>
      <dgm:t>
        <a:bodyPr/>
        <a:lstStyle/>
        <a:p>
          <a:endParaRPr lang="en-US"/>
        </a:p>
      </dgm:t>
    </dgm:pt>
    <dgm:pt modelId="{CAB3FC26-D0BD-4BBB-A9FB-9513BF69D1C9}" type="sibTrans" cxnId="{692E93F3-FF8E-4DFE-A6E0-3F4D47F133E8}">
      <dgm:prSet/>
      <dgm:spPr/>
      <dgm:t>
        <a:bodyPr/>
        <a:lstStyle/>
        <a:p>
          <a:endParaRPr lang="en-US"/>
        </a:p>
      </dgm:t>
    </dgm:pt>
    <dgm:pt modelId="{89C2F91C-4693-4E39-86EF-6994E62AD6BD}" type="pres">
      <dgm:prSet presAssocID="{1AFCCCD9-9CDD-44EC-9E50-39DEC08C5615}" presName="Name0" presStyleCnt="0">
        <dgm:presLayoutVars>
          <dgm:dir/>
          <dgm:resizeHandles val="exact"/>
        </dgm:presLayoutVars>
      </dgm:prSet>
      <dgm:spPr/>
    </dgm:pt>
    <dgm:pt modelId="{225C8EFB-CFBA-4219-9A3E-F51733F01DC5}" type="pres">
      <dgm:prSet presAssocID="{E4D0CCCF-5693-41DE-BE67-DAEFA1FE4495}" presName="node" presStyleLbl="node1" presStyleIdx="0" presStyleCnt="12">
        <dgm:presLayoutVars>
          <dgm:bulletEnabled val="1"/>
        </dgm:presLayoutVars>
      </dgm:prSet>
      <dgm:spPr/>
    </dgm:pt>
    <dgm:pt modelId="{D52FB22C-361D-4609-BE69-F6A05BB8F086}" type="pres">
      <dgm:prSet presAssocID="{20160739-8A83-4506-845E-137CDB76E6D4}" presName="sibTrans" presStyleLbl="sibTrans1D1" presStyleIdx="0" presStyleCnt="11"/>
      <dgm:spPr/>
    </dgm:pt>
    <dgm:pt modelId="{6AD18443-5366-4A6D-B30C-8A9D46CCA6BC}" type="pres">
      <dgm:prSet presAssocID="{20160739-8A83-4506-845E-137CDB76E6D4}" presName="connectorText" presStyleLbl="sibTrans1D1" presStyleIdx="0" presStyleCnt="11"/>
      <dgm:spPr/>
    </dgm:pt>
    <dgm:pt modelId="{810D0CCE-0325-441E-8C77-BCCB3B1FB6B5}" type="pres">
      <dgm:prSet presAssocID="{9D63F369-8ABB-4A6F-BC0E-6DE15F407E3A}" presName="node" presStyleLbl="node1" presStyleIdx="1" presStyleCnt="12">
        <dgm:presLayoutVars>
          <dgm:bulletEnabled val="1"/>
        </dgm:presLayoutVars>
      </dgm:prSet>
      <dgm:spPr/>
    </dgm:pt>
    <dgm:pt modelId="{EE6C6138-DDEE-4356-AD74-858907474A39}" type="pres">
      <dgm:prSet presAssocID="{D9210F77-EF66-430C-88CF-D46FCF7721FD}" presName="sibTrans" presStyleLbl="sibTrans1D1" presStyleIdx="1" presStyleCnt="11"/>
      <dgm:spPr/>
    </dgm:pt>
    <dgm:pt modelId="{86D8D0D5-076C-4097-8DDE-3ED360193BAA}" type="pres">
      <dgm:prSet presAssocID="{D9210F77-EF66-430C-88CF-D46FCF7721FD}" presName="connectorText" presStyleLbl="sibTrans1D1" presStyleIdx="1" presStyleCnt="11"/>
      <dgm:spPr/>
    </dgm:pt>
    <dgm:pt modelId="{F151DF0F-C85D-4247-91C9-95DBBA8BCF96}" type="pres">
      <dgm:prSet presAssocID="{6A76C3D3-42C1-490A-8C92-7CBBA928C3B7}" presName="node" presStyleLbl="node1" presStyleIdx="2" presStyleCnt="12">
        <dgm:presLayoutVars>
          <dgm:bulletEnabled val="1"/>
        </dgm:presLayoutVars>
      </dgm:prSet>
      <dgm:spPr/>
    </dgm:pt>
    <dgm:pt modelId="{BB123FC2-21B1-4C04-86FD-C1E7BDBAA44E}" type="pres">
      <dgm:prSet presAssocID="{2D23007F-EA22-426D-8FC0-4E14A88D7A71}" presName="sibTrans" presStyleLbl="sibTrans1D1" presStyleIdx="2" presStyleCnt="11"/>
      <dgm:spPr/>
    </dgm:pt>
    <dgm:pt modelId="{05BA38B2-1CAB-46CD-9F63-54504A44F699}" type="pres">
      <dgm:prSet presAssocID="{2D23007F-EA22-426D-8FC0-4E14A88D7A71}" presName="connectorText" presStyleLbl="sibTrans1D1" presStyleIdx="2" presStyleCnt="11"/>
      <dgm:spPr/>
    </dgm:pt>
    <dgm:pt modelId="{5984F11D-BD3F-4AE9-B7E2-B8865B3FB968}" type="pres">
      <dgm:prSet presAssocID="{D4524E6F-FD72-4D4A-B734-689EA1BA61CD}" presName="node" presStyleLbl="node1" presStyleIdx="3" presStyleCnt="12">
        <dgm:presLayoutVars>
          <dgm:bulletEnabled val="1"/>
        </dgm:presLayoutVars>
      </dgm:prSet>
      <dgm:spPr/>
    </dgm:pt>
    <dgm:pt modelId="{06CE71A8-5F91-4EBC-9D5E-9794500D01A2}" type="pres">
      <dgm:prSet presAssocID="{2B6B9106-C20B-4107-B9A8-B7200EEC3852}" presName="sibTrans" presStyleLbl="sibTrans1D1" presStyleIdx="3" presStyleCnt="11"/>
      <dgm:spPr/>
    </dgm:pt>
    <dgm:pt modelId="{DA410D5A-2218-4B3F-96B5-54BDB14ED6E1}" type="pres">
      <dgm:prSet presAssocID="{2B6B9106-C20B-4107-B9A8-B7200EEC3852}" presName="connectorText" presStyleLbl="sibTrans1D1" presStyleIdx="3" presStyleCnt="11"/>
      <dgm:spPr/>
    </dgm:pt>
    <dgm:pt modelId="{691B55DE-CECD-4396-B55B-B3D788F3BF71}" type="pres">
      <dgm:prSet presAssocID="{5F69724D-1AC6-455F-A12E-DE09E9F2DA63}" presName="node" presStyleLbl="node1" presStyleIdx="4" presStyleCnt="12">
        <dgm:presLayoutVars>
          <dgm:bulletEnabled val="1"/>
        </dgm:presLayoutVars>
      </dgm:prSet>
      <dgm:spPr/>
    </dgm:pt>
    <dgm:pt modelId="{BB58526C-608D-4EA3-A7E4-21112A5E9F17}" type="pres">
      <dgm:prSet presAssocID="{6C1EFAD9-2511-42CF-9E5D-09CD900008F7}" presName="sibTrans" presStyleLbl="sibTrans1D1" presStyleIdx="4" presStyleCnt="11"/>
      <dgm:spPr/>
    </dgm:pt>
    <dgm:pt modelId="{891BEBD0-98E1-4E11-A6D1-3DB97213631E}" type="pres">
      <dgm:prSet presAssocID="{6C1EFAD9-2511-42CF-9E5D-09CD900008F7}" presName="connectorText" presStyleLbl="sibTrans1D1" presStyleIdx="4" presStyleCnt="11"/>
      <dgm:spPr/>
    </dgm:pt>
    <dgm:pt modelId="{C1AE417C-0EAB-4285-8702-BEA184A1BF51}" type="pres">
      <dgm:prSet presAssocID="{A336B05D-7C70-4416-A1F4-9D94C72D9671}" presName="node" presStyleLbl="node1" presStyleIdx="5" presStyleCnt="12">
        <dgm:presLayoutVars>
          <dgm:bulletEnabled val="1"/>
        </dgm:presLayoutVars>
      </dgm:prSet>
      <dgm:spPr/>
    </dgm:pt>
    <dgm:pt modelId="{D210DA6E-37A9-4B2F-9010-D0856EC16D0E}" type="pres">
      <dgm:prSet presAssocID="{517E7071-976F-4C21-AF5F-2FA34059490A}" presName="sibTrans" presStyleLbl="sibTrans1D1" presStyleIdx="5" presStyleCnt="11"/>
      <dgm:spPr/>
    </dgm:pt>
    <dgm:pt modelId="{3F5ED84B-0A06-40A3-BB99-EAFEFE1FE1AB}" type="pres">
      <dgm:prSet presAssocID="{517E7071-976F-4C21-AF5F-2FA34059490A}" presName="connectorText" presStyleLbl="sibTrans1D1" presStyleIdx="5" presStyleCnt="11"/>
      <dgm:spPr/>
    </dgm:pt>
    <dgm:pt modelId="{C7B975D5-E508-4D27-BE59-70C38065C28D}" type="pres">
      <dgm:prSet presAssocID="{273FC168-161F-4BCF-8442-AD01517E91BE}" presName="node" presStyleLbl="node1" presStyleIdx="6" presStyleCnt="12">
        <dgm:presLayoutVars>
          <dgm:bulletEnabled val="1"/>
        </dgm:presLayoutVars>
      </dgm:prSet>
      <dgm:spPr/>
    </dgm:pt>
    <dgm:pt modelId="{A9A98233-F8CF-4890-B08F-2636CC3A881F}" type="pres">
      <dgm:prSet presAssocID="{F2ED6247-BDC0-45B3-A48A-1111E28E4A9C}" presName="sibTrans" presStyleLbl="sibTrans1D1" presStyleIdx="6" presStyleCnt="11"/>
      <dgm:spPr/>
    </dgm:pt>
    <dgm:pt modelId="{F65C4158-737F-4531-BC86-5C422497130C}" type="pres">
      <dgm:prSet presAssocID="{F2ED6247-BDC0-45B3-A48A-1111E28E4A9C}" presName="connectorText" presStyleLbl="sibTrans1D1" presStyleIdx="6" presStyleCnt="11"/>
      <dgm:spPr/>
    </dgm:pt>
    <dgm:pt modelId="{B07CB20D-3A13-4715-A6EB-4EA6982794C4}" type="pres">
      <dgm:prSet presAssocID="{AED9F492-0B94-43A6-9975-A814C7F963E5}" presName="node" presStyleLbl="node1" presStyleIdx="7" presStyleCnt="12">
        <dgm:presLayoutVars>
          <dgm:bulletEnabled val="1"/>
        </dgm:presLayoutVars>
      </dgm:prSet>
      <dgm:spPr/>
    </dgm:pt>
    <dgm:pt modelId="{363FE91C-7FD4-4CD4-BF4C-1A194978CD69}" type="pres">
      <dgm:prSet presAssocID="{1318E508-08A4-44CF-A730-9A471CB314B2}" presName="sibTrans" presStyleLbl="sibTrans1D1" presStyleIdx="7" presStyleCnt="11"/>
      <dgm:spPr/>
    </dgm:pt>
    <dgm:pt modelId="{DCD42C91-432E-49BE-9875-2900F369139E}" type="pres">
      <dgm:prSet presAssocID="{1318E508-08A4-44CF-A730-9A471CB314B2}" presName="connectorText" presStyleLbl="sibTrans1D1" presStyleIdx="7" presStyleCnt="11"/>
      <dgm:spPr/>
    </dgm:pt>
    <dgm:pt modelId="{AC728FF3-6660-428F-ACE2-67B4EE12B10F}" type="pres">
      <dgm:prSet presAssocID="{D8B23F14-B7C9-4682-B144-C4BC5382F937}" presName="node" presStyleLbl="node1" presStyleIdx="8" presStyleCnt="12">
        <dgm:presLayoutVars>
          <dgm:bulletEnabled val="1"/>
        </dgm:presLayoutVars>
      </dgm:prSet>
      <dgm:spPr/>
    </dgm:pt>
    <dgm:pt modelId="{F3DC9BCF-2B07-457D-ABCC-326AD920E12A}" type="pres">
      <dgm:prSet presAssocID="{64F31CC6-E497-436C-9E9F-177576182E4E}" presName="sibTrans" presStyleLbl="sibTrans1D1" presStyleIdx="8" presStyleCnt="11"/>
      <dgm:spPr/>
    </dgm:pt>
    <dgm:pt modelId="{36874BF7-E76A-418A-B00A-980A08626C52}" type="pres">
      <dgm:prSet presAssocID="{64F31CC6-E497-436C-9E9F-177576182E4E}" presName="connectorText" presStyleLbl="sibTrans1D1" presStyleIdx="8" presStyleCnt="11"/>
      <dgm:spPr/>
    </dgm:pt>
    <dgm:pt modelId="{3931C631-699E-41C3-B91C-438C08883ACC}" type="pres">
      <dgm:prSet presAssocID="{8C9A6454-146C-45B6-94DB-858C7DB07F0D}" presName="node" presStyleLbl="node1" presStyleIdx="9" presStyleCnt="12">
        <dgm:presLayoutVars>
          <dgm:bulletEnabled val="1"/>
        </dgm:presLayoutVars>
      </dgm:prSet>
      <dgm:spPr/>
    </dgm:pt>
    <dgm:pt modelId="{F4DDEBC0-6557-4BA3-A9CD-D623C9B100D8}" type="pres">
      <dgm:prSet presAssocID="{01430C81-04B0-40C6-8FE5-A782531BC117}" presName="sibTrans" presStyleLbl="sibTrans1D1" presStyleIdx="9" presStyleCnt="11"/>
      <dgm:spPr/>
    </dgm:pt>
    <dgm:pt modelId="{592DE8DC-FC9B-4CD4-ABA0-D1892EC58717}" type="pres">
      <dgm:prSet presAssocID="{01430C81-04B0-40C6-8FE5-A782531BC117}" presName="connectorText" presStyleLbl="sibTrans1D1" presStyleIdx="9" presStyleCnt="11"/>
      <dgm:spPr/>
    </dgm:pt>
    <dgm:pt modelId="{2FE98305-A9B8-49AE-8F02-38514DCC7676}" type="pres">
      <dgm:prSet presAssocID="{A91615EF-0A01-4409-BF1C-5508135A908B}" presName="node" presStyleLbl="node1" presStyleIdx="10" presStyleCnt="12">
        <dgm:presLayoutVars>
          <dgm:bulletEnabled val="1"/>
        </dgm:presLayoutVars>
      </dgm:prSet>
      <dgm:spPr/>
    </dgm:pt>
    <dgm:pt modelId="{7CC776ED-EEAD-4310-AC86-AEA64444BFAE}" type="pres">
      <dgm:prSet presAssocID="{FE4DC6C8-7817-461A-B7B8-EDBD0CD19DF1}" presName="sibTrans" presStyleLbl="sibTrans1D1" presStyleIdx="10" presStyleCnt="11"/>
      <dgm:spPr/>
    </dgm:pt>
    <dgm:pt modelId="{96025314-38A6-4FC9-939E-95286DA78D48}" type="pres">
      <dgm:prSet presAssocID="{FE4DC6C8-7817-461A-B7B8-EDBD0CD19DF1}" presName="connectorText" presStyleLbl="sibTrans1D1" presStyleIdx="10" presStyleCnt="11"/>
      <dgm:spPr/>
    </dgm:pt>
    <dgm:pt modelId="{8430FEB6-2322-4C66-9B37-5A2365E5CC89}" type="pres">
      <dgm:prSet presAssocID="{10BD6512-73AA-4A69-A480-F5FE031D9A5D}" presName="node" presStyleLbl="node1" presStyleIdx="11" presStyleCnt="12">
        <dgm:presLayoutVars>
          <dgm:bulletEnabled val="1"/>
        </dgm:presLayoutVars>
      </dgm:prSet>
      <dgm:spPr/>
    </dgm:pt>
  </dgm:ptLst>
  <dgm:cxnLst>
    <dgm:cxn modelId="{9D04FE08-3937-4D74-9BC1-9D1D44108198}" type="presOf" srcId="{1318E508-08A4-44CF-A730-9A471CB314B2}" destId="{363FE91C-7FD4-4CD4-BF4C-1A194978CD69}" srcOrd="0" destOrd="0" presId="urn:microsoft.com/office/officeart/2016/7/layout/RepeatingBendingProcessNew"/>
    <dgm:cxn modelId="{8489730D-4E67-4052-B887-10C71FE091AC}" srcId="{1AFCCCD9-9CDD-44EC-9E50-39DEC08C5615}" destId="{A91615EF-0A01-4409-BF1C-5508135A908B}" srcOrd="10" destOrd="0" parTransId="{B0F3B705-6CF7-4F73-AE48-E5CA738B11A2}" sibTransId="{FE4DC6C8-7817-461A-B7B8-EDBD0CD19DF1}"/>
    <dgm:cxn modelId="{3DCF430E-3563-4582-9FE5-E2EB82DA73FD}" type="presOf" srcId="{2B6B9106-C20B-4107-B9A8-B7200EEC3852}" destId="{DA410D5A-2218-4B3F-96B5-54BDB14ED6E1}" srcOrd="1" destOrd="0" presId="urn:microsoft.com/office/officeart/2016/7/layout/RepeatingBendingProcessNew"/>
    <dgm:cxn modelId="{AF3D5D14-3E7A-4DFF-BE96-182298255117}" type="presOf" srcId="{2D23007F-EA22-426D-8FC0-4E14A88D7A71}" destId="{05BA38B2-1CAB-46CD-9F63-54504A44F699}" srcOrd="1" destOrd="0" presId="urn:microsoft.com/office/officeart/2016/7/layout/RepeatingBendingProcessNew"/>
    <dgm:cxn modelId="{49D18716-BC3A-43D0-89EF-9E57E5854949}" srcId="{1AFCCCD9-9CDD-44EC-9E50-39DEC08C5615}" destId="{5F69724D-1AC6-455F-A12E-DE09E9F2DA63}" srcOrd="4" destOrd="0" parTransId="{9A89F2C7-D139-4DFF-8D53-ECDF3B07E78C}" sibTransId="{6C1EFAD9-2511-42CF-9E5D-09CD900008F7}"/>
    <dgm:cxn modelId="{48A3331B-7F75-4293-8D45-3F91558EBF62}" type="presOf" srcId="{F2ED6247-BDC0-45B3-A48A-1111E28E4A9C}" destId="{F65C4158-737F-4531-BC86-5C422497130C}" srcOrd="1" destOrd="0" presId="urn:microsoft.com/office/officeart/2016/7/layout/RepeatingBendingProcessNew"/>
    <dgm:cxn modelId="{65E55B1E-78B5-47C5-AB05-72751DF4F344}" type="presOf" srcId="{1318E508-08A4-44CF-A730-9A471CB314B2}" destId="{DCD42C91-432E-49BE-9875-2900F369139E}" srcOrd="1" destOrd="0" presId="urn:microsoft.com/office/officeart/2016/7/layout/RepeatingBendingProcessNew"/>
    <dgm:cxn modelId="{9F13B81F-FEB9-4DA2-AA65-060F9B7D6A81}" srcId="{1AFCCCD9-9CDD-44EC-9E50-39DEC08C5615}" destId="{8C9A6454-146C-45B6-94DB-858C7DB07F0D}" srcOrd="9" destOrd="0" parTransId="{CA372DEB-B284-4359-8EEC-3BF2A60D2D15}" sibTransId="{01430C81-04B0-40C6-8FE5-A782531BC117}"/>
    <dgm:cxn modelId="{53B2F828-D48D-4624-A19D-1D6831C702A7}" type="presOf" srcId="{1AFCCCD9-9CDD-44EC-9E50-39DEC08C5615}" destId="{89C2F91C-4693-4E39-86EF-6994E62AD6BD}" srcOrd="0" destOrd="0" presId="urn:microsoft.com/office/officeart/2016/7/layout/RepeatingBendingProcessNew"/>
    <dgm:cxn modelId="{D60EA230-34B4-4E7E-9943-00D1AFAE3134}" srcId="{1AFCCCD9-9CDD-44EC-9E50-39DEC08C5615}" destId="{6A76C3D3-42C1-490A-8C92-7CBBA928C3B7}" srcOrd="2" destOrd="0" parTransId="{0A82251A-FDB2-4AFF-90F1-5B1D5E588A99}" sibTransId="{2D23007F-EA22-426D-8FC0-4E14A88D7A71}"/>
    <dgm:cxn modelId="{9889F031-E7A9-45BD-9ED1-75727C2801DA}" type="presOf" srcId="{64F31CC6-E497-436C-9E9F-177576182E4E}" destId="{F3DC9BCF-2B07-457D-ABCC-326AD920E12A}" srcOrd="0" destOrd="0" presId="urn:microsoft.com/office/officeart/2016/7/layout/RepeatingBendingProcessNew"/>
    <dgm:cxn modelId="{DBE5DA35-61E1-4590-AD1F-045D71D66399}" type="presOf" srcId="{01430C81-04B0-40C6-8FE5-A782531BC117}" destId="{F4DDEBC0-6557-4BA3-A9CD-D623C9B100D8}" srcOrd="0" destOrd="0" presId="urn:microsoft.com/office/officeart/2016/7/layout/RepeatingBendingProcessNew"/>
    <dgm:cxn modelId="{6638AA37-7963-41F5-8851-B33F2B84E4D5}" srcId="{1AFCCCD9-9CDD-44EC-9E50-39DEC08C5615}" destId="{D4524E6F-FD72-4D4A-B734-689EA1BA61CD}" srcOrd="3" destOrd="0" parTransId="{3EA959A0-767D-49FD-833E-FB767A6D6839}" sibTransId="{2B6B9106-C20B-4107-B9A8-B7200EEC3852}"/>
    <dgm:cxn modelId="{9E86B737-431E-4DF6-AC82-767705E629DD}" type="presOf" srcId="{A91615EF-0A01-4409-BF1C-5508135A908B}" destId="{2FE98305-A9B8-49AE-8F02-38514DCC7676}" srcOrd="0" destOrd="0" presId="urn:microsoft.com/office/officeart/2016/7/layout/RepeatingBendingProcessNew"/>
    <dgm:cxn modelId="{3D8AC83F-4172-4164-B4D7-5DD8AC2A39F2}" type="presOf" srcId="{2B6B9106-C20B-4107-B9A8-B7200EEC3852}" destId="{06CE71A8-5F91-4EBC-9D5E-9794500D01A2}" srcOrd="0" destOrd="0" presId="urn:microsoft.com/office/officeart/2016/7/layout/RepeatingBendingProcessNew"/>
    <dgm:cxn modelId="{3775E642-0C01-49C1-87B9-388BD3D9EFDE}" type="presOf" srcId="{E4D0CCCF-5693-41DE-BE67-DAEFA1FE4495}" destId="{225C8EFB-CFBA-4219-9A3E-F51733F01DC5}" srcOrd="0" destOrd="0" presId="urn:microsoft.com/office/officeart/2016/7/layout/RepeatingBendingProcessNew"/>
    <dgm:cxn modelId="{04439464-D6CD-4558-81F1-7B3E2F1D6D89}" type="presOf" srcId="{A336B05D-7C70-4416-A1F4-9D94C72D9671}" destId="{C1AE417C-0EAB-4285-8702-BEA184A1BF51}" srcOrd="0" destOrd="0" presId="urn:microsoft.com/office/officeart/2016/7/layout/RepeatingBendingProcessNew"/>
    <dgm:cxn modelId="{856E9664-160A-4C9E-AD7E-72AEF5BC1C34}" srcId="{1AFCCCD9-9CDD-44EC-9E50-39DEC08C5615}" destId="{D8B23F14-B7C9-4682-B144-C4BC5382F937}" srcOrd="8" destOrd="0" parTransId="{60B6512F-AC89-44EF-BC40-BBFA76D7EF24}" sibTransId="{64F31CC6-E497-436C-9E9F-177576182E4E}"/>
    <dgm:cxn modelId="{79A3B044-08E7-4C97-878A-89CA0A9D5942}" type="presOf" srcId="{5F69724D-1AC6-455F-A12E-DE09E9F2DA63}" destId="{691B55DE-CECD-4396-B55B-B3D788F3BF71}" srcOrd="0" destOrd="0" presId="urn:microsoft.com/office/officeart/2016/7/layout/RepeatingBendingProcessNew"/>
    <dgm:cxn modelId="{AD21D544-A1AB-4A9A-8701-4CAC6E9C0B45}" type="presOf" srcId="{D9210F77-EF66-430C-88CF-D46FCF7721FD}" destId="{EE6C6138-DDEE-4356-AD74-858907474A39}" srcOrd="0" destOrd="0" presId="urn:microsoft.com/office/officeart/2016/7/layout/RepeatingBendingProcessNew"/>
    <dgm:cxn modelId="{9D235A4C-F2B2-464C-9183-F87222E659D4}" type="presOf" srcId="{6A76C3D3-42C1-490A-8C92-7CBBA928C3B7}" destId="{F151DF0F-C85D-4247-91C9-95DBBA8BCF96}" srcOrd="0" destOrd="0" presId="urn:microsoft.com/office/officeart/2016/7/layout/RepeatingBendingProcessNew"/>
    <dgm:cxn modelId="{73B1DF4F-E67C-4C8E-AF44-23B844639655}" type="presOf" srcId="{517E7071-976F-4C21-AF5F-2FA34059490A}" destId="{D210DA6E-37A9-4B2F-9010-D0856EC16D0E}" srcOrd="0" destOrd="0" presId="urn:microsoft.com/office/officeart/2016/7/layout/RepeatingBendingProcessNew"/>
    <dgm:cxn modelId="{74844B52-8A29-47CD-838D-2CB1793E4DA5}" type="presOf" srcId="{FE4DC6C8-7817-461A-B7B8-EDBD0CD19DF1}" destId="{7CC776ED-EEAD-4310-AC86-AEA64444BFAE}" srcOrd="0" destOrd="0" presId="urn:microsoft.com/office/officeart/2016/7/layout/RepeatingBendingProcessNew"/>
    <dgm:cxn modelId="{00083674-4DD7-499F-BEB1-1EE476BDF2F3}" type="presOf" srcId="{20160739-8A83-4506-845E-137CDB76E6D4}" destId="{D52FB22C-361D-4609-BE69-F6A05BB8F086}" srcOrd="0" destOrd="0" presId="urn:microsoft.com/office/officeart/2016/7/layout/RepeatingBendingProcessNew"/>
    <dgm:cxn modelId="{AE42E654-A9DB-4D1D-9612-26790F3A7831}" type="presOf" srcId="{F2ED6247-BDC0-45B3-A48A-1111E28E4A9C}" destId="{A9A98233-F8CF-4890-B08F-2636CC3A881F}" srcOrd="0" destOrd="0" presId="urn:microsoft.com/office/officeart/2016/7/layout/RepeatingBendingProcessNew"/>
    <dgm:cxn modelId="{00F4BC76-EDCF-4486-9C25-114885258812}" type="presOf" srcId="{20160739-8A83-4506-845E-137CDB76E6D4}" destId="{6AD18443-5366-4A6D-B30C-8A9D46CCA6BC}" srcOrd="1" destOrd="0" presId="urn:microsoft.com/office/officeart/2016/7/layout/RepeatingBendingProcessNew"/>
    <dgm:cxn modelId="{CA30D259-1AEB-48F6-AFF3-B8E316B31F6D}" type="presOf" srcId="{273FC168-161F-4BCF-8442-AD01517E91BE}" destId="{C7B975D5-E508-4D27-BE59-70C38065C28D}" srcOrd="0" destOrd="0" presId="urn:microsoft.com/office/officeart/2016/7/layout/RepeatingBendingProcessNew"/>
    <dgm:cxn modelId="{04F8EC84-BB60-4317-8A25-D989E7A83D5E}" type="presOf" srcId="{9D63F369-8ABB-4A6F-BC0E-6DE15F407E3A}" destId="{810D0CCE-0325-441E-8C77-BCCB3B1FB6B5}" srcOrd="0" destOrd="0" presId="urn:microsoft.com/office/officeart/2016/7/layout/RepeatingBendingProcessNew"/>
    <dgm:cxn modelId="{27F5D686-93A0-41B4-B54E-14E909737037}" srcId="{1AFCCCD9-9CDD-44EC-9E50-39DEC08C5615}" destId="{A336B05D-7C70-4416-A1F4-9D94C72D9671}" srcOrd="5" destOrd="0" parTransId="{180EF4D1-186C-403B-A999-B6A27F7F1BEF}" sibTransId="{517E7071-976F-4C21-AF5F-2FA34059490A}"/>
    <dgm:cxn modelId="{6FE4818F-601D-4BFF-843F-B61CEFCB9BA1}" type="presOf" srcId="{D8B23F14-B7C9-4682-B144-C4BC5382F937}" destId="{AC728FF3-6660-428F-ACE2-67B4EE12B10F}" srcOrd="0" destOrd="0" presId="urn:microsoft.com/office/officeart/2016/7/layout/RepeatingBendingProcessNew"/>
    <dgm:cxn modelId="{D3619C92-66C5-4896-898C-50D37642BDCC}" type="presOf" srcId="{D4524E6F-FD72-4D4A-B734-689EA1BA61CD}" destId="{5984F11D-BD3F-4AE9-B7E2-B8865B3FB968}" srcOrd="0" destOrd="0" presId="urn:microsoft.com/office/officeart/2016/7/layout/RepeatingBendingProcessNew"/>
    <dgm:cxn modelId="{92719E93-ED88-4565-9A5F-8B23DFD7878A}" type="presOf" srcId="{10BD6512-73AA-4A69-A480-F5FE031D9A5D}" destId="{8430FEB6-2322-4C66-9B37-5A2365E5CC89}" srcOrd="0" destOrd="0" presId="urn:microsoft.com/office/officeart/2016/7/layout/RepeatingBendingProcessNew"/>
    <dgm:cxn modelId="{894E09A7-045C-4069-B29F-E62CD4ADA2E7}" type="presOf" srcId="{2D23007F-EA22-426D-8FC0-4E14A88D7A71}" destId="{BB123FC2-21B1-4C04-86FD-C1E7BDBAA44E}" srcOrd="0" destOrd="0" presId="urn:microsoft.com/office/officeart/2016/7/layout/RepeatingBendingProcessNew"/>
    <dgm:cxn modelId="{DCA7D6AC-74D7-4C23-9CBE-75D60A1F4512}" type="presOf" srcId="{D9210F77-EF66-430C-88CF-D46FCF7721FD}" destId="{86D8D0D5-076C-4097-8DDE-3ED360193BAA}" srcOrd="1" destOrd="0" presId="urn:microsoft.com/office/officeart/2016/7/layout/RepeatingBendingProcessNew"/>
    <dgm:cxn modelId="{9DD8B5AF-5A66-4A3D-B67B-EC6FC210EE46}" type="presOf" srcId="{8C9A6454-146C-45B6-94DB-858C7DB07F0D}" destId="{3931C631-699E-41C3-B91C-438C08883ACC}" srcOrd="0" destOrd="0" presId="urn:microsoft.com/office/officeart/2016/7/layout/RepeatingBendingProcessNew"/>
    <dgm:cxn modelId="{6B528CB0-73A4-4A60-AF55-8E0E4C4ECF23}" type="presOf" srcId="{01430C81-04B0-40C6-8FE5-A782531BC117}" destId="{592DE8DC-FC9B-4CD4-ABA0-D1892EC58717}" srcOrd="1" destOrd="0" presId="urn:microsoft.com/office/officeart/2016/7/layout/RepeatingBendingProcessNew"/>
    <dgm:cxn modelId="{D4EB7FBF-2F67-43A9-9E89-05754B353B24}" type="presOf" srcId="{AED9F492-0B94-43A6-9975-A814C7F963E5}" destId="{B07CB20D-3A13-4715-A6EB-4EA6982794C4}" srcOrd="0" destOrd="0" presId="urn:microsoft.com/office/officeart/2016/7/layout/RepeatingBendingProcessNew"/>
    <dgm:cxn modelId="{E1B809C0-07FA-4FF6-A4A1-4510190FF69F}" type="presOf" srcId="{6C1EFAD9-2511-42CF-9E5D-09CD900008F7}" destId="{BB58526C-608D-4EA3-A7E4-21112A5E9F17}" srcOrd="0" destOrd="0" presId="urn:microsoft.com/office/officeart/2016/7/layout/RepeatingBendingProcessNew"/>
    <dgm:cxn modelId="{EA45C5C5-1321-4B2D-B7A0-95141BCE9FD7}" srcId="{1AFCCCD9-9CDD-44EC-9E50-39DEC08C5615}" destId="{AED9F492-0B94-43A6-9975-A814C7F963E5}" srcOrd="7" destOrd="0" parTransId="{E4C4E08C-FE85-4D4D-B3B5-4DEFF06C3DB6}" sibTransId="{1318E508-08A4-44CF-A730-9A471CB314B2}"/>
    <dgm:cxn modelId="{BE3292CC-AE8F-4927-B3C9-AF50A5C3C554}" srcId="{1AFCCCD9-9CDD-44EC-9E50-39DEC08C5615}" destId="{273FC168-161F-4BCF-8442-AD01517E91BE}" srcOrd="6" destOrd="0" parTransId="{335B35A0-369E-4F18-BA08-B08B968DB546}" sibTransId="{F2ED6247-BDC0-45B3-A48A-1111E28E4A9C}"/>
    <dgm:cxn modelId="{2B3BF2D1-1191-407E-82AC-281EE2E715CA}" srcId="{1AFCCCD9-9CDD-44EC-9E50-39DEC08C5615}" destId="{E4D0CCCF-5693-41DE-BE67-DAEFA1FE4495}" srcOrd="0" destOrd="0" parTransId="{F435343B-B88C-4563-BBB9-09EFC5195689}" sibTransId="{20160739-8A83-4506-845E-137CDB76E6D4}"/>
    <dgm:cxn modelId="{6EC675E1-C7B6-4C95-9F95-C3EFAEB491EE}" type="presOf" srcId="{6C1EFAD9-2511-42CF-9E5D-09CD900008F7}" destId="{891BEBD0-98E1-4E11-A6D1-3DB97213631E}" srcOrd="1" destOrd="0" presId="urn:microsoft.com/office/officeart/2016/7/layout/RepeatingBendingProcessNew"/>
    <dgm:cxn modelId="{4DD580E1-556C-44C4-8960-F4D4BE8FC456}" srcId="{1AFCCCD9-9CDD-44EC-9E50-39DEC08C5615}" destId="{9D63F369-8ABB-4A6F-BC0E-6DE15F407E3A}" srcOrd="1" destOrd="0" parTransId="{3C4C94A8-F755-4D77-9917-02EE042493CC}" sibTransId="{D9210F77-EF66-430C-88CF-D46FCF7721FD}"/>
    <dgm:cxn modelId="{692E93F3-FF8E-4DFE-A6E0-3F4D47F133E8}" srcId="{1AFCCCD9-9CDD-44EC-9E50-39DEC08C5615}" destId="{10BD6512-73AA-4A69-A480-F5FE031D9A5D}" srcOrd="11" destOrd="0" parTransId="{7F657986-E7C2-4E8F-AD6F-0F938A8F7B50}" sibTransId="{CAB3FC26-D0BD-4BBB-A9FB-9513BF69D1C9}"/>
    <dgm:cxn modelId="{2518A5F7-CAFB-40CF-BB08-500F9DFF3393}" type="presOf" srcId="{517E7071-976F-4C21-AF5F-2FA34059490A}" destId="{3F5ED84B-0A06-40A3-BB99-EAFEFE1FE1AB}" srcOrd="1" destOrd="0" presId="urn:microsoft.com/office/officeart/2016/7/layout/RepeatingBendingProcessNew"/>
    <dgm:cxn modelId="{0FE88BF9-44DA-492E-9D6B-4106DE5A26FE}" type="presOf" srcId="{64F31CC6-E497-436C-9E9F-177576182E4E}" destId="{36874BF7-E76A-418A-B00A-980A08626C52}" srcOrd="1" destOrd="0" presId="urn:microsoft.com/office/officeart/2016/7/layout/RepeatingBendingProcessNew"/>
    <dgm:cxn modelId="{D408E4FA-DCC9-4FB1-B872-927218A888C0}" type="presOf" srcId="{FE4DC6C8-7817-461A-B7B8-EDBD0CD19DF1}" destId="{96025314-38A6-4FC9-939E-95286DA78D48}" srcOrd="1" destOrd="0" presId="urn:microsoft.com/office/officeart/2016/7/layout/RepeatingBendingProcessNew"/>
    <dgm:cxn modelId="{5E8D79BC-1BA1-434D-A199-AB111380FDD1}" type="presParOf" srcId="{89C2F91C-4693-4E39-86EF-6994E62AD6BD}" destId="{225C8EFB-CFBA-4219-9A3E-F51733F01DC5}" srcOrd="0" destOrd="0" presId="urn:microsoft.com/office/officeart/2016/7/layout/RepeatingBendingProcessNew"/>
    <dgm:cxn modelId="{7C0D098C-DA37-498E-A4FA-6A2663A2B3E4}" type="presParOf" srcId="{89C2F91C-4693-4E39-86EF-6994E62AD6BD}" destId="{D52FB22C-361D-4609-BE69-F6A05BB8F086}" srcOrd="1" destOrd="0" presId="urn:microsoft.com/office/officeart/2016/7/layout/RepeatingBendingProcessNew"/>
    <dgm:cxn modelId="{85FD39E4-78E1-4A4A-B893-0B5F1899FCB7}" type="presParOf" srcId="{D52FB22C-361D-4609-BE69-F6A05BB8F086}" destId="{6AD18443-5366-4A6D-B30C-8A9D46CCA6BC}" srcOrd="0" destOrd="0" presId="urn:microsoft.com/office/officeart/2016/7/layout/RepeatingBendingProcessNew"/>
    <dgm:cxn modelId="{889F177E-5170-4C1E-98B0-D81AA6B26065}" type="presParOf" srcId="{89C2F91C-4693-4E39-86EF-6994E62AD6BD}" destId="{810D0CCE-0325-441E-8C77-BCCB3B1FB6B5}" srcOrd="2" destOrd="0" presId="urn:microsoft.com/office/officeart/2016/7/layout/RepeatingBendingProcessNew"/>
    <dgm:cxn modelId="{92F817D8-B10B-4DA9-B6FA-606A559A5375}" type="presParOf" srcId="{89C2F91C-4693-4E39-86EF-6994E62AD6BD}" destId="{EE6C6138-DDEE-4356-AD74-858907474A39}" srcOrd="3" destOrd="0" presId="urn:microsoft.com/office/officeart/2016/7/layout/RepeatingBendingProcessNew"/>
    <dgm:cxn modelId="{A63DA72F-AE23-453D-ABD9-7C840BBBE019}" type="presParOf" srcId="{EE6C6138-DDEE-4356-AD74-858907474A39}" destId="{86D8D0D5-076C-4097-8DDE-3ED360193BAA}" srcOrd="0" destOrd="0" presId="urn:microsoft.com/office/officeart/2016/7/layout/RepeatingBendingProcessNew"/>
    <dgm:cxn modelId="{40441CBF-6BE5-40EF-9AFB-FCB6FC84C217}" type="presParOf" srcId="{89C2F91C-4693-4E39-86EF-6994E62AD6BD}" destId="{F151DF0F-C85D-4247-91C9-95DBBA8BCF96}" srcOrd="4" destOrd="0" presId="urn:microsoft.com/office/officeart/2016/7/layout/RepeatingBendingProcessNew"/>
    <dgm:cxn modelId="{BC54247B-0018-4302-A3E1-99268283AF8C}" type="presParOf" srcId="{89C2F91C-4693-4E39-86EF-6994E62AD6BD}" destId="{BB123FC2-21B1-4C04-86FD-C1E7BDBAA44E}" srcOrd="5" destOrd="0" presId="urn:microsoft.com/office/officeart/2016/7/layout/RepeatingBendingProcessNew"/>
    <dgm:cxn modelId="{A0552FBA-412A-4B47-B165-3B52BCCC5E36}" type="presParOf" srcId="{BB123FC2-21B1-4C04-86FD-C1E7BDBAA44E}" destId="{05BA38B2-1CAB-46CD-9F63-54504A44F699}" srcOrd="0" destOrd="0" presId="urn:microsoft.com/office/officeart/2016/7/layout/RepeatingBendingProcessNew"/>
    <dgm:cxn modelId="{250984FE-1E2B-4976-AD92-4DB30B53F237}" type="presParOf" srcId="{89C2F91C-4693-4E39-86EF-6994E62AD6BD}" destId="{5984F11D-BD3F-4AE9-B7E2-B8865B3FB968}" srcOrd="6" destOrd="0" presId="urn:microsoft.com/office/officeart/2016/7/layout/RepeatingBendingProcessNew"/>
    <dgm:cxn modelId="{A898329E-8C1A-4509-BAC4-C7DF2AFB49FE}" type="presParOf" srcId="{89C2F91C-4693-4E39-86EF-6994E62AD6BD}" destId="{06CE71A8-5F91-4EBC-9D5E-9794500D01A2}" srcOrd="7" destOrd="0" presId="urn:microsoft.com/office/officeart/2016/7/layout/RepeatingBendingProcessNew"/>
    <dgm:cxn modelId="{45A29922-A633-46D2-851E-97584E8BE6D6}" type="presParOf" srcId="{06CE71A8-5F91-4EBC-9D5E-9794500D01A2}" destId="{DA410D5A-2218-4B3F-96B5-54BDB14ED6E1}" srcOrd="0" destOrd="0" presId="urn:microsoft.com/office/officeart/2016/7/layout/RepeatingBendingProcessNew"/>
    <dgm:cxn modelId="{182715F2-570C-4416-B0FC-9E9A2FB9398B}" type="presParOf" srcId="{89C2F91C-4693-4E39-86EF-6994E62AD6BD}" destId="{691B55DE-CECD-4396-B55B-B3D788F3BF71}" srcOrd="8" destOrd="0" presId="urn:microsoft.com/office/officeart/2016/7/layout/RepeatingBendingProcessNew"/>
    <dgm:cxn modelId="{8F2B44E6-9C10-4A85-A9CD-0CD5E77A9B95}" type="presParOf" srcId="{89C2F91C-4693-4E39-86EF-6994E62AD6BD}" destId="{BB58526C-608D-4EA3-A7E4-21112A5E9F17}" srcOrd="9" destOrd="0" presId="urn:microsoft.com/office/officeart/2016/7/layout/RepeatingBendingProcessNew"/>
    <dgm:cxn modelId="{E286400E-8414-4799-8D34-16C29955E6F3}" type="presParOf" srcId="{BB58526C-608D-4EA3-A7E4-21112A5E9F17}" destId="{891BEBD0-98E1-4E11-A6D1-3DB97213631E}" srcOrd="0" destOrd="0" presId="urn:microsoft.com/office/officeart/2016/7/layout/RepeatingBendingProcessNew"/>
    <dgm:cxn modelId="{8CD316A1-D730-49B5-9AAC-0574FBC78F5C}" type="presParOf" srcId="{89C2F91C-4693-4E39-86EF-6994E62AD6BD}" destId="{C1AE417C-0EAB-4285-8702-BEA184A1BF51}" srcOrd="10" destOrd="0" presId="urn:microsoft.com/office/officeart/2016/7/layout/RepeatingBendingProcessNew"/>
    <dgm:cxn modelId="{A9D88ABF-4642-4682-88E8-31F1B312725E}" type="presParOf" srcId="{89C2F91C-4693-4E39-86EF-6994E62AD6BD}" destId="{D210DA6E-37A9-4B2F-9010-D0856EC16D0E}" srcOrd="11" destOrd="0" presId="urn:microsoft.com/office/officeart/2016/7/layout/RepeatingBendingProcessNew"/>
    <dgm:cxn modelId="{E7BD6652-D910-40B3-908D-2674991A4EB1}" type="presParOf" srcId="{D210DA6E-37A9-4B2F-9010-D0856EC16D0E}" destId="{3F5ED84B-0A06-40A3-BB99-EAFEFE1FE1AB}" srcOrd="0" destOrd="0" presId="urn:microsoft.com/office/officeart/2016/7/layout/RepeatingBendingProcessNew"/>
    <dgm:cxn modelId="{E5F7EB12-2924-44AE-B4FA-6FFFFD81DC8A}" type="presParOf" srcId="{89C2F91C-4693-4E39-86EF-6994E62AD6BD}" destId="{C7B975D5-E508-4D27-BE59-70C38065C28D}" srcOrd="12" destOrd="0" presId="urn:microsoft.com/office/officeart/2016/7/layout/RepeatingBendingProcessNew"/>
    <dgm:cxn modelId="{61914E4D-F6AC-4638-B3C4-2545005DDB3D}" type="presParOf" srcId="{89C2F91C-4693-4E39-86EF-6994E62AD6BD}" destId="{A9A98233-F8CF-4890-B08F-2636CC3A881F}" srcOrd="13" destOrd="0" presId="urn:microsoft.com/office/officeart/2016/7/layout/RepeatingBendingProcessNew"/>
    <dgm:cxn modelId="{F342B990-53A0-4DEA-8B2B-A8E57AC34A61}" type="presParOf" srcId="{A9A98233-F8CF-4890-B08F-2636CC3A881F}" destId="{F65C4158-737F-4531-BC86-5C422497130C}" srcOrd="0" destOrd="0" presId="urn:microsoft.com/office/officeart/2016/7/layout/RepeatingBendingProcessNew"/>
    <dgm:cxn modelId="{FCFBC31F-BA76-4F92-B30A-866B793F895B}" type="presParOf" srcId="{89C2F91C-4693-4E39-86EF-6994E62AD6BD}" destId="{B07CB20D-3A13-4715-A6EB-4EA6982794C4}" srcOrd="14" destOrd="0" presId="urn:microsoft.com/office/officeart/2016/7/layout/RepeatingBendingProcessNew"/>
    <dgm:cxn modelId="{EF71E941-8A53-40E5-8666-CC6E688C5647}" type="presParOf" srcId="{89C2F91C-4693-4E39-86EF-6994E62AD6BD}" destId="{363FE91C-7FD4-4CD4-BF4C-1A194978CD69}" srcOrd="15" destOrd="0" presId="urn:microsoft.com/office/officeart/2016/7/layout/RepeatingBendingProcessNew"/>
    <dgm:cxn modelId="{0FBC2B3B-FEE3-4732-B4E4-DF0C3C6186CB}" type="presParOf" srcId="{363FE91C-7FD4-4CD4-BF4C-1A194978CD69}" destId="{DCD42C91-432E-49BE-9875-2900F369139E}" srcOrd="0" destOrd="0" presId="urn:microsoft.com/office/officeart/2016/7/layout/RepeatingBendingProcessNew"/>
    <dgm:cxn modelId="{F4530C7E-0508-4F1D-9E02-6CFB7B93F548}" type="presParOf" srcId="{89C2F91C-4693-4E39-86EF-6994E62AD6BD}" destId="{AC728FF3-6660-428F-ACE2-67B4EE12B10F}" srcOrd="16" destOrd="0" presId="urn:microsoft.com/office/officeart/2016/7/layout/RepeatingBendingProcessNew"/>
    <dgm:cxn modelId="{D67EDF1D-6E94-4CC2-A40C-1BB378D72214}" type="presParOf" srcId="{89C2F91C-4693-4E39-86EF-6994E62AD6BD}" destId="{F3DC9BCF-2B07-457D-ABCC-326AD920E12A}" srcOrd="17" destOrd="0" presId="urn:microsoft.com/office/officeart/2016/7/layout/RepeatingBendingProcessNew"/>
    <dgm:cxn modelId="{68E79740-358B-4A82-8655-2E2D43A0121F}" type="presParOf" srcId="{F3DC9BCF-2B07-457D-ABCC-326AD920E12A}" destId="{36874BF7-E76A-418A-B00A-980A08626C52}" srcOrd="0" destOrd="0" presId="urn:microsoft.com/office/officeart/2016/7/layout/RepeatingBendingProcessNew"/>
    <dgm:cxn modelId="{E7016703-F384-4F20-8798-31FF9E93D849}" type="presParOf" srcId="{89C2F91C-4693-4E39-86EF-6994E62AD6BD}" destId="{3931C631-699E-41C3-B91C-438C08883ACC}" srcOrd="18" destOrd="0" presId="urn:microsoft.com/office/officeart/2016/7/layout/RepeatingBendingProcessNew"/>
    <dgm:cxn modelId="{F5963167-2565-4D3A-BB92-E415E0D79A4B}" type="presParOf" srcId="{89C2F91C-4693-4E39-86EF-6994E62AD6BD}" destId="{F4DDEBC0-6557-4BA3-A9CD-D623C9B100D8}" srcOrd="19" destOrd="0" presId="urn:microsoft.com/office/officeart/2016/7/layout/RepeatingBendingProcessNew"/>
    <dgm:cxn modelId="{FFB26C13-572C-445E-8231-89EB98474AC1}" type="presParOf" srcId="{F4DDEBC0-6557-4BA3-A9CD-D623C9B100D8}" destId="{592DE8DC-FC9B-4CD4-ABA0-D1892EC58717}" srcOrd="0" destOrd="0" presId="urn:microsoft.com/office/officeart/2016/7/layout/RepeatingBendingProcessNew"/>
    <dgm:cxn modelId="{1FDBEE35-4FBD-47AE-86BC-17E5D980F664}" type="presParOf" srcId="{89C2F91C-4693-4E39-86EF-6994E62AD6BD}" destId="{2FE98305-A9B8-49AE-8F02-38514DCC7676}" srcOrd="20" destOrd="0" presId="urn:microsoft.com/office/officeart/2016/7/layout/RepeatingBendingProcessNew"/>
    <dgm:cxn modelId="{A435759A-6989-4605-90C7-C2B5C5C6FA7B}" type="presParOf" srcId="{89C2F91C-4693-4E39-86EF-6994E62AD6BD}" destId="{7CC776ED-EEAD-4310-AC86-AEA64444BFAE}" srcOrd="21" destOrd="0" presId="urn:microsoft.com/office/officeart/2016/7/layout/RepeatingBendingProcessNew"/>
    <dgm:cxn modelId="{692B74B8-8102-40A9-B548-B5FA5C9A4E5E}" type="presParOf" srcId="{7CC776ED-EEAD-4310-AC86-AEA64444BFAE}" destId="{96025314-38A6-4FC9-939E-95286DA78D48}" srcOrd="0" destOrd="0" presId="urn:microsoft.com/office/officeart/2016/7/layout/RepeatingBendingProcessNew"/>
    <dgm:cxn modelId="{A0D0E621-23CB-4D52-8CC9-69E24E4661FA}" type="presParOf" srcId="{89C2F91C-4693-4E39-86EF-6994E62AD6BD}" destId="{8430FEB6-2322-4C66-9B37-5A2365E5CC89}" srcOrd="2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FB22C-361D-4609-BE69-F6A05BB8F086}">
      <dsp:nvSpPr>
        <dsp:cNvPr id="0" name=""/>
        <dsp:cNvSpPr/>
      </dsp:nvSpPr>
      <dsp:spPr>
        <a:xfrm>
          <a:off x="2298523" y="705576"/>
          <a:ext cx="496772" cy="91440"/>
        </a:xfrm>
        <a:custGeom>
          <a:avLst/>
          <a:gdLst/>
          <a:ahLst/>
          <a:cxnLst/>
          <a:rect l="0" t="0" r="0" b="0"/>
          <a:pathLst>
            <a:path>
              <a:moveTo>
                <a:pt x="0" y="45720"/>
              </a:moveTo>
              <a:lnTo>
                <a:pt x="496772"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3725" y="748656"/>
        <a:ext cx="26368" cy="5278"/>
      </dsp:txXfrm>
    </dsp:sp>
    <dsp:sp modelId="{225C8EFB-CFBA-4219-9A3E-F51733F01DC5}">
      <dsp:nvSpPr>
        <dsp:cNvPr id="0" name=""/>
        <dsp:cNvSpPr/>
      </dsp:nvSpPr>
      <dsp:spPr>
        <a:xfrm>
          <a:off x="7398" y="63418"/>
          <a:ext cx="2292924" cy="137575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117937" rIns="112355" bIns="117937" numCol="1" spcCol="1270" anchor="ctr" anchorCtr="0">
          <a:noAutofit/>
        </a:bodyPr>
        <a:lstStyle/>
        <a:p>
          <a:pPr marL="0" lvl="0" indent="0" algn="ctr" defTabSz="533400">
            <a:lnSpc>
              <a:spcPct val="90000"/>
            </a:lnSpc>
            <a:spcBef>
              <a:spcPct val="0"/>
            </a:spcBef>
            <a:spcAft>
              <a:spcPct val="35000"/>
            </a:spcAft>
            <a:buNone/>
          </a:pPr>
          <a:r>
            <a:rPr lang="pl-PL" sz="1200" b="0" i="0" kern="1200"/>
            <a:t>Nie odpowiadaj na hejterski komentarz pod wpływem chwili. Nie odpowiadaj hejtem na hejt (taka odpowiedź grozi eskalacją konfliktu).</a:t>
          </a:r>
          <a:endParaRPr lang="en-US" sz="1200" kern="1200"/>
        </a:p>
      </dsp:txBody>
      <dsp:txXfrm>
        <a:off x="7398" y="63418"/>
        <a:ext cx="2292924" cy="1375754"/>
      </dsp:txXfrm>
    </dsp:sp>
    <dsp:sp modelId="{EE6C6138-DDEE-4356-AD74-858907474A39}">
      <dsp:nvSpPr>
        <dsp:cNvPr id="0" name=""/>
        <dsp:cNvSpPr/>
      </dsp:nvSpPr>
      <dsp:spPr>
        <a:xfrm>
          <a:off x="5118820" y="705576"/>
          <a:ext cx="496772" cy="91440"/>
        </a:xfrm>
        <a:custGeom>
          <a:avLst/>
          <a:gdLst/>
          <a:ahLst/>
          <a:cxnLst/>
          <a:rect l="0" t="0" r="0" b="0"/>
          <a:pathLst>
            <a:path>
              <a:moveTo>
                <a:pt x="0" y="45720"/>
              </a:moveTo>
              <a:lnTo>
                <a:pt x="496772"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4022" y="748656"/>
        <a:ext cx="26368" cy="5278"/>
      </dsp:txXfrm>
    </dsp:sp>
    <dsp:sp modelId="{810D0CCE-0325-441E-8C77-BCCB3B1FB6B5}">
      <dsp:nvSpPr>
        <dsp:cNvPr id="0" name=""/>
        <dsp:cNvSpPr/>
      </dsp:nvSpPr>
      <dsp:spPr>
        <a:xfrm>
          <a:off x="2827695" y="63418"/>
          <a:ext cx="2292924" cy="137575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117937" rIns="112355" bIns="117937" numCol="1" spcCol="1270" anchor="ctr" anchorCtr="0">
          <a:noAutofit/>
        </a:bodyPr>
        <a:lstStyle/>
        <a:p>
          <a:pPr marL="0" lvl="0" indent="0" algn="ctr" defTabSz="533400">
            <a:lnSpc>
              <a:spcPct val="90000"/>
            </a:lnSpc>
            <a:spcBef>
              <a:spcPct val="0"/>
            </a:spcBef>
            <a:spcAft>
              <a:spcPct val="35000"/>
            </a:spcAft>
            <a:buNone/>
          </a:pPr>
          <a:r>
            <a:rPr lang="pl-PL" sz="1200" b="0" i="0" kern="1200"/>
            <a:t>Jeżeli bardzo się złościsz, napisz odpowiedź, a potem weź głęboki oddech i ją skasuj.</a:t>
          </a:r>
          <a:endParaRPr lang="en-US" sz="1200" kern="1200"/>
        </a:p>
      </dsp:txBody>
      <dsp:txXfrm>
        <a:off x="2827695" y="63418"/>
        <a:ext cx="2292924" cy="1375754"/>
      </dsp:txXfrm>
    </dsp:sp>
    <dsp:sp modelId="{BB123FC2-21B1-4C04-86FD-C1E7BDBAA44E}">
      <dsp:nvSpPr>
        <dsp:cNvPr id="0" name=""/>
        <dsp:cNvSpPr/>
      </dsp:nvSpPr>
      <dsp:spPr>
        <a:xfrm>
          <a:off x="7939117" y="705576"/>
          <a:ext cx="496772" cy="91440"/>
        </a:xfrm>
        <a:custGeom>
          <a:avLst/>
          <a:gdLst/>
          <a:ahLst/>
          <a:cxnLst/>
          <a:rect l="0" t="0" r="0" b="0"/>
          <a:pathLst>
            <a:path>
              <a:moveTo>
                <a:pt x="0" y="45720"/>
              </a:moveTo>
              <a:lnTo>
                <a:pt x="496772"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74319" y="748656"/>
        <a:ext cx="26368" cy="5278"/>
      </dsp:txXfrm>
    </dsp:sp>
    <dsp:sp modelId="{F151DF0F-C85D-4247-91C9-95DBBA8BCF96}">
      <dsp:nvSpPr>
        <dsp:cNvPr id="0" name=""/>
        <dsp:cNvSpPr/>
      </dsp:nvSpPr>
      <dsp:spPr>
        <a:xfrm>
          <a:off x="5647992" y="63418"/>
          <a:ext cx="2292924" cy="137575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117937" rIns="112355" bIns="117937" numCol="1" spcCol="1270" anchor="ctr" anchorCtr="0">
          <a:noAutofit/>
        </a:bodyPr>
        <a:lstStyle/>
        <a:p>
          <a:pPr marL="0" lvl="0" indent="0" algn="ctr" defTabSz="533400">
            <a:lnSpc>
              <a:spcPct val="90000"/>
            </a:lnSpc>
            <a:spcBef>
              <a:spcPct val="0"/>
            </a:spcBef>
            <a:spcAft>
              <a:spcPct val="35000"/>
            </a:spcAft>
            <a:buNone/>
          </a:pPr>
          <a:r>
            <a:rPr lang="pl-PL" sz="1200" b="0" i="0" kern="1200"/>
            <a:t>Nie odpowiadaj agresją na agresję.</a:t>
          </a:r>
          <a:endParaRPr lang="en-US" sz="1200" kern="1200"/>
        </a:p>
      </dsp:txBody>
      <dsp:txXfrm>
        <a:off x="5647992" y="63418"/>
        <a:ext cx="2292924" cy="1375754"/>
      </dsp:txXfrm>
    </dsp:sp>
    <dsp:sp modelId="{06CE71A8-5F91-4EBC-9D5E-9794500D01A2}">
      <dsp:nvSpPr>
        <dsp:cNvPr id="0" name=""/>
        <dsp:cNvSpPr/>
      </dsp:nvSpPr>
      <dsp:spPr>
        <a:xfrm>
          <a:off x="1153860" y="1437373"/>
          <a:ext cx="8460891" cy="496772"/>
        </a:xfrm>
        <a:custGeom>
          <a:avLst/>
          <a:gdLst/>
          <a:ahLst/>
          <a:cxnLst/>
          <a:rect l="0" t="0" r="0" b="0"/>
          <a:pathLst>
            <a:path>
              <a:moveTo>
                <a:pt x="8460891" y="0"/>
              </a:moveTo>
              <a:lnTo>
                <a:pt x="8460891" y="265486"/>
              </a:lnTo>
              <a:lnTo>
                <a:pt x="0" y="265486"/>
              </a:lnTo>
              <a:lnTo>
                <a:pt x="0" y="496772"/>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72373" y="1683120"/>
        <a:ext cx="423865" cy="5278"/>
      </dsp:txXfrm>
    </dsp:sp>
    <dsp:sp modelId="{5984F11D-BD3F-4AE9-B7E2-B8865B3FB968}">
      <dsp:nvSpPr>
        <dsp:cNvPr id="0" name=""/>
        <dsp:cNvSpPr/>
      </dsp:nvSpPr>
      <dsp:spPr>
        <a:xfrm>
          <a:off x="8468289" y="63418"/>
          <a:ext cx="2292924" cy="137575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117937" rIns="112355" bIns="117937" numCol="1" spcCol="1270" anchor="ctr" anchorCtr="0">
          <a:noAutofit/>
        </a:bodyPr>
        <a:lstStyle/>
        <a:p>
          <a:pPr marL="0" lvl="0" indent="0" algn="ctr" defTabSz="533400">
            <a:lnSpc>
              <a:spcPct val="90000"/>
            </a:lnSpc>
            <a:spcBef>
              <a:spcPct val="0"/>
            </a:spcBef>
            <a:spcAft>
              <a:spcPct val="35000"/>
            </a:spcAft>
            <a:buNone/>
          </a:pPr>
          <a:r>
            <a:rPr lang="pl-PL" sz="1200" b="0" i="0" kern="1200"/>
            <a:t>Nie lajkuj i nie udostępniaj hejterskich komentarzy.</a:t>
          </a:r>
          <a:endParaRPr lang="en-US" sz="1200" kern="1200"/>
        </a:p>
      </dsp:txBody>
      <dsp:txXfrm>
        <a:off x="8468289" y="63418"/>
        <a:ext cx="2292924" cy="1375754"/>
      </dsp:txXfrm>
    </dsp:sp>
    <dsp:sp modelId="{BB58526C-608D-4EA3-A7E4-21112A5E9F17}">
      <dsp:nvSpPr>
        <dsp:cNvPr id="0" name=""/>
        <dsp:cNvSpPr/>
      </dsp:nvSpPr>
      <dsp:spPr>
        <a:xfrm>
          <a:off x="2298523" y="2608703"/>
          <a:ext cx="496772" cy="91440"/>
        </a:xfrm>
        <a:custGeom>
          <a:avLst/>
          <a:gdLst/>
          <a:ahLst/>
          <a:cxnLst/>
          <a:rect l="0" t="0" r="0" b="0"/>
          <a:pathLst>
            <a:path>
              <a:moveTo>
                <a:pt x="0" y="45720"/>
              </a:moveTo>
              <a:lnTo>
                <a:pt x="496772"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3725" y="2651784"/>
        <a:ext cx="26368" cy="5278"/>
      </dsp:txXfrm>
    </dsp:sp>
    <dsp:sp modelId="{691B55DE-CECD-4396-B55B-B3D788F3BF71}">
      <dsp:nvSpPr>
        <dsp:cNvPr id="0" name=""/>
        <dsp:cNvSpPr/>
      </dsp:nvSpPr>
      <dsp:spPr>
        <a:xfrm>
          <a:off x="7398" y="1966546"/>
          <a:ext cx="2292924" cy="137575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117937" rIns="112355" bIns="117937" numCol="1" spcCol="1270" anchor="ctr" anchorCtr="0">
          <a:noAutofit/>
        </a:bodyPr>
        <a:lstStyle/>
        <a:p>
          <a:pPr marL="0" lvl="0" indent="0" algn="ctr" defTabSz="533400">
            <a:lnSpc>
              <a:spcPct val="90000"/>
            </a:lnSpc>
            <a:spcBef>
              <a:spcPct val="0"/>
            </a:spcBef>
            <a:spcAft>
              <a:spcPct val="35000"/>
            </a:spcAft>
            <a:buNone/>
          </a:pPr>
          <a:r>
            <a:rPr lang="pl-PL" sz="1200" b="0" i="0" kern="1200"/>
            <a:t>Jeżeli możesz, kasuj nienawistne komentarze.</a:t>
          </a:r>
          <a:endParaRPr lang="en-US" sz="1200" kern="1200"/>
        </a:p>
      </dsp:txBody>
      <dsp:txXfrm>
        <a:off x="7398" y="1966546"/>
        <a:ext cx="2292924" cy="1375754"/>
      </dsp:txXfrm>
    </dsp:sp>
    <dsp:sp modelId="{D210DA6E-37A9-4B2F-9010-D0856EC16D0E}">
      <dsp:nvSpPr>
        <dsp:cNvPr id="0" name=""/>
        <dsp:cNvSpPr/>
      </dsp:nvSpPr>
      <dsp:spPr>
        <a:xfrm>
          <a:off x="5118820" y="2608703"/>
          <a:ext cx="496772" cy="91440"/>
        </a:xfrm>
        <a:custGeom>
          <a:avLst/>
          <a:gdLst/>
          <a:ahLst/>
          <a:cxnLst/>
          <a:rect l="0" t="0" r="0" b="0"/>
          <a:pathLst>
            <a:path>
              <a:moveTo>
                <a:pt x="0" y="45720"/>
              </a:moveTo>
              <a:lnTo>
                <a:pt x="496772"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4022" y="2651784"/>
        <a:ext cx="26368" cy="5278"/>
      </dsp:txXfrm>
    </dsp:sp>
    <dsp:sp modelId="{C1AE417C-0EAB-4285-8702-BEA184A1BF51}">
      <dsp:nvSpPr>
        <dsp:cNvPr id="0" name=""/>
        <dsp:cNvSpPr/>
      </dsp:nvSpPr>
      <dsp:spPr>
        <a:xfrm>
          <a:off x="2827695" y="1966546"/>
          <a:ext cx="2292924" cy="137575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117937" rIns="112355" bIns="117937" numCol="1" spcCol="1270" anchor="ctr" anchorCtr="0">
          <a:noAutofit/>
        </a:bodyPr>
        <a:lstStyle/>
        <a:p>
          <a:pPr marL="0" lvl="0" indent="0" algn="ctr" defTabSz="533400">
            <a:lnSpc>
              <a:spcPct val="90000"/>
            </a:lnSpc>
            <a:spcBef>
              <a:spcPct val="0"/>
            </a:spcBef>
            <a:spcAft>
              <a:spcPct val="35000"/>
            </a:spcAft>
            <a:buNone/>
          </a:pPr>
          <a:r>
            <a:rPr lang="pl-PL" sz="1200" b="0" i="0" kern="1200" dirty="0"/>
            <a:t>Zgłaszaj hejt korzystając z opcji dostępnych w serwisach internetowych. Zgłoś do administratora, oznacz komentarz jako niezgodny z regulaminem, zablokuj osobę, która Cię / Nas obraża.</a:t>
          </a:r>
          <a:endParaRPr lang="en-US" sz="1200" kern="1200" dirty="0"/>
        </a:p>
      </dsp:txBody>
      <dsp:txXfrm>
        <a:off x="2827695" y="1966546"/>
        <a:ext cx="2292924" cy="1375754"/>
      </dsp:txXfrm>
    </dsp:sp>
    <dsp:sp modelId="{A9A98233-F8CF-4890-B08F-2636CC3A881F}">
      <dsp:nvSpPr>
        <dsp:cNvPr id="0" name=""/>
        <dsp:cNvSpPr/>
      </dsp:nvSpPr>
      <dsp:spPr>
        <a:xfrm>
          <a:off x="7939117" y="2608703"/>
          <a:ext cx="496772" cy="91440"/>
        </a:xfrm>
        <a:custGeom>
          <a:avLst/>
          <a:gdLst/>
          <a:ahLst/>
          <a:cxnLst/>
          <a:rect l="0" t="0" r="0" b="0"/>
          <a:pathLst>
            <a:path>
              <a:moveTo>
                <a:pt x="0" y="45720"/>
              </a:moveTo>
              <a:lnTo>
                <a:pt x="496772"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74319" y="2651784"/>
        <a:ext cx="26368" cy="5278"/>
      </dsp:txXfrm>
    </dsp:sp>
    <dsp:sp modelId="{C7B975D5-E508-4D27-BE59-70C38065C28D}">
      <dsp:nvSpPr>
        <dsp:cNvPr id="0" name=""/>
        <dsp:cNvSpPr/>
      </dsp:nvSpPr>
      <dsp:spPr>
        <a:xfrm>
          <a:off x="5647992" y="1966546"/>
          <a:ext cx="2292924" cy="137575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117937" rIns="112355" bIns="117937" numCol="1" spcCol="1270" anchor="ctr" anchorCtr="0">
          <a:noAutofit/>
        </a:bodyPr>
        <a:lstStyle/>
        <a:p>
          <a:pPr marL="0" lvl="0" indent="0" algn="ctr" defTabSz="533400">
            <a:lnSpc>
              <a:spcPct val="90000"/>
            </a:lnSpc>
            <a:spcBef>
              <a:spcPct val="0"/>
            </a:spcBef>
            <a:spcAft>
              <a:spcPct val="35000"/>
            </a:spcAft>
            <a:buNone/>
          </a:pPr>
          <a:r>
            <a:rPr lang="pl-PL" sz="1200" b="0" i="0" kern="1200"/>
            <a:t>Odróżniaj hejt od konstruktywnej krytyki.</a:t>
          </a:r>
          <a:endParaRPr lang="en-US" sz="1200" kern="1200"/>
        </a:p>
      </dsp:txBody>
      <dsp:txXfrm>
        <a:off x="5647992" y="1966546"/>
        <a:ext cx="2292924" cy="1375754"/>
      </dsp:txXfrm>
    </dsp:sp>
    <dsp:sp modelId="{363FE91C-7FD4-4CD4-BF4C-1A194978CD69}">
      <dsp:nvSpPr>
        <dsp:cNvPr id="0" name=""/>
        <dsp:cNvSpPr/>
      </dsp:nvSpPr>
      <dsp:spPr>
        <a:xfrm>
          <a:off x="1153860" y="3340500"/>
          <a:ext cx="8460891" cy="496772"/>
        </a:xfrm>
        <a:custGeom>
          <a:avLst/>
          <a:gdLst/>
          <a:ahLst/>
          <a:cxnLst/>
          <a:rect l="0" t="0" r="0" b="0"/>
          <a:pathLst>
            <a:path>
              <a:moveTo>
                <a:pt x="8460891" y="0"/>
              </a:moveTo>
              <a:lnTo>
                <a:pt x="8460891" y="265486"/>
              </a:lnTo>
              <a:lnTo>
                <a:pt x="0" y="265486"/>
              </a:lnTo>
              <a:lnTo>
                <a:pt x="0" y="496772"/>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72373" y="3586247"/>
        <a:ext cx="423865" cy="5278"/>
      </dsp:txXfrm>
    </dsp:sp>
    <dsp:sp modelId="{B07CB20D-3A13-4715-A6EB-4EA6982794C4}">
      <dsp:nvSpPr>
        <dsp:cNvPr id="0" name=""/>
        <dsp:cNvSpPr/>
      </dsp:nvSpPr>
      <dsp:spPr>
        <a:xfrm>
          <a:off x="8468289" y="1966546"/>
          <a:ext cx="2292924" cy="137575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117937" rIns="112355" bIns="117937" numCol="1" spcCol="1270" anchor="ctr" anchorCtr="0">
          <a:noAutofit/>
        </a:bodyPr>
        <a:lstStyle/>
        <a:p>
          <a:pPr marL="0" lvl="0" indent="0" algn="ctr" defTabSz="533400">
            <a:lnSpc>
              <a:spcPct val="90000"/>
            </a:lnSpc>
            <a:spcBef>
              <a:spcPct val="0"/>
            </a:spcBef>
            <a:spcAft>
              <a:spcPct val="35000"/>
            </a:spcAft>
            <a:buNone/>
          </a:pPr>
          <a:r>
            <a:rPr lang="pl-PL" sz="1200" b="0" i="0" kern="1200"/>
            <a:t>Postaw granice, powiedz np. nie zgadzam się na to żebyś mnie obrażał, nie podoba mi się jak ze mną rozmawiasz etc.</a:t>
          </a:r>
          <a:endParaRPr lang="en-US" sz="1200" kern="1200"/>
        </a:p>
      </dsp:txBody>
      <dsp:txXfrm>
        <a:off x="8468289" y="1966546"/>
        <a:ext cx="2292924" cy="1375754"/>
      </dsp:txXfrm>
    </dsp:sp>
    <dsp:sp modelId="{F3DC9BCF-2B07-457D-ABCC-326AD920E12A}">
      <dsp:nvSpPr>
        <dsp:cNvPr id="0" name=""/>
        <dsp:cNvSpPr/>
      </dsp:nvSpPr>
      <dsp:spPr>
        <a:xfrm>
          <a:off x="2298523" y="4511830"/>
          <a:ext cx="496772" cy="91440"/>
        </a:xfrm>
        <a:custGeom>
          <a:avLst/>
          <a:gdLst/>
          <a:ahLst/>
          <a:cxnLst/>
          <a:rect l="0" t="0" r="0" b="0"/>
          <a:pathLst>
            <a:path>
              <a:moveTo>
                <a:pt x="0" y="45720"/>
              </a:moveTo>
              <a:lnTo>
                <a:pt x="496772"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3725" y="4554911"/>
        <a:ext cx="26368" cy="5278"/>
      </dsp:txXfrm>
    </dsp:sp>
    <dsp:sp modelId="{AC728FF3-6660-428F-ACE2-67B4EE12B10F}">
      <dsp:nvSpPr>
        <dsp:cNvPr id="0" name=""/>
        <dsp:cNvSpPr/>
      </dsp:nvSpPr>
      <dsp:spPr>
        <a:xfrm>
          <a:off x="7398" y="3869673"/>
          <a:ext cx="2292924" cy="137575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117937" rIns="112355" bIns="117937" numCol="1" spcCol="1270" anchor="ctr" anchorCtr="0">
          <a:noAutofit/>
        </a:bodyPr>
        <a:lstStyle/>
        <a:p>
          <a:pPr marL="0" lvl="0" indent="0" algn="ctr" defTabSz="533400">
            <a:lnSpc>
              <a:spcPct val="90000"/>
            </a:lnSpc>
            <a:spcBef>
              <a:spcPct val="0"/>
            </a:spcBef>
            <a:spcAft>
              <a:spcPct val="35000"/>
            </a:spcAft>
            <a:buNone/>
          </a:pPr>
          <a:r>
            <a:rPr lang="pl-PL" sz="1200" b="0" i="0" kern="1200"/>
            <a:t>Gdy coś Ci się nie podoba, wyraź to kulturalnie.</a:t>
          </a:r>
          <a:endParaRPr lang="en-US" sz="1200" kern="1200"/>
        </a:p>
      </dsp:txBody>
      <dsp:txXfrm>
        <a:off x="7398" y="3869673"/>
        <a:ext cx="2292924" cy="1375754"/>
      </dsp:txXfrm>
    </dsp:sp>
    <dsp:sp modelId="{F4DDEBC0-6557-4BA3-A9CD-D623C9B100D8}">
      <dsp:nvSpPr>
        <dsp:cNvPr id="0" name=""/>
        <dsp:cNvSpPr/>
      </dsp:nvSpPr>
      <dsp:spPr>
        <a:xfrm>
          <a:off x="5118820" y="4511830"/>
          <a:ext cx="496772" cy="91440"/>
        </a:xfrm>
        <a:custGeom>
          <a:avLst/>
          <a:gdLst/>
          <a:ahLst/>
          <a:cxnLst/>
          <a:rect l="0" t="0" r="0" b="0"/>
          <a:pathLst>
            <a:path>
              <a:moveTo>
                <a:pt x="0" y="45720"/>
              </a:moveTo>
              <a:lnTo>
                <a:pt x="496772"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4022" y="4554911"/>
        <a:ext cx="26368" cy="5278"/>
      </dsp:txXfrm>
    </dsp:sp>
    <dsp:sp modelId="{3931C631-699E-41C3-B91C-438C08883ACC}">
      <dsp:nvSpPr>
        <dsp:cNvPr id="0" name=""/>
        <dsp:cNvSpPr/>
      </dsp:nvSpPr>
      <dsp:spPr>
        <a:xfrm>
          <a:off x="2827695" y="3869673"/>
          <a:ext cx="2292924" cy="137575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117937" rIns="112355" bIns="117937" numCol="1" spcCol="1270" anchor="ctr" anchorCtr="0">
          <a:noAutofit/>
        </a:bodyPr>
        <a:lstStyle/>
        <a:p>
          <a:pPr marL="0" lvl="0" indent="0" algn="ctr" defTabSz="533400">
            <a:lnSpc>
              <a:spcPct val="90000"/>
            </a:lnSpc>
            <a:spcBef>
              <a:spcPct val="0"/>
            </a:spcBef>
            <a:spcAft>
              <a:spcPct val="35000"/>
            </a:spcAft>
            <a:buNone/>
          </a:pPr>
          <a:r>
            <a:rPr lang="pl-PL" sz="1200" b="0" i="0" kern="1200"/>
            <a:t>Nie rezygnuj z tego, co robisz, myślisz i mówisz tylko ze względu na hejterów. Nie bierz do siebie / nie przejmuj się, zignoruj hejterski wpis.</a:t>
          </a:r>
          <a:endParaRPr lang="en-US" sz="1200" kern="1200"/>
        </a:p>
      </dsp:txBody>
      <dsp:txXfrm>
        <a:off x="2827695" y="3869673"/>
        <a:ext cx="2292924" cy="1375754"/>
      </dsp:txXfrm>
    </dsp:sp>
    <dsp:sp modelId="{7CC776ED-EEAD-4310-AC86-AEA64444BFAE}">
      <dsp:nvSpPr>
        <dsp:cNvPr id="0" name=""/>
        <dsp:cNvSpPr/>
      </dsp:nvSpPr>
      <dsp:spPr>
        <a:xfrm>
          <a:off x="7939117" y="4511830"/>
          <a:ext cx="496772" cy="91440"/>
        </a:xfrm>
        <a:custGeom>
          <a:avLst/>
          <a:gdLst/>
          <a:ahLst/>
          <a:cxnLst/>
          <a:rect l="0" t="0" r="0" b="0"/>
          <a:pathLst>
            <a:path>
              <a:moveTo>
                <a:pt x="0" y="45720"/>
              </a:moveTo>
              <a:lnTo>
                <a:pt x="496772"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74319" y="4554911"/>
        <a:ext cx="26368" cy="5278"/>
      </dsp:txXfrm>
    </dsp:sp>
    <dsp:sp modelId="{2FE98305-A9B8-49AE-8F02-38514DCC7676}">
      <dsp:nvSpPr>
        <dsp:cNvPr id="0" name=""/>
        <dsp:cNvSpPr/>
      </dsp:nvSpPr>
      <dsp:spPr>
        <a:xfrm>
          <a:off x="5647992" y="3869673"/>
          <a:ext cx="2292924" cy="137575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117937" rIns="112355" bIns="117937" numCol="1" spcCol="1270" anchor="ctr" anchorCtr="0">
          <a:noAutofit/>
        </a:bodyPr>
        <a:lstStyle/>
        <a:p>
          <a:pPr marL="0" lvl="0" indent="0" algn="ctr" defTabSz="533400">
            <a:lnSpc>
              <a:spcPct val="90000"/>
            </a:lnSpc>
            <a:spcBef>
              <a:spcPct val="0"/>
            </a:spcBef>
            <a:spcAft>
              <a:spcPct val="35000"/>
            </a:spcAft>
            <a:buNone/>
          </a:pPr>
          <a:r>
            <a:rPr lang="pl-PL" sz="1200" b="0" i="0" kern="1200" dirty="0"/>
            <a:t>Jeżeli nie możesz poradzić sobie z </a:t>
          </a:r>
          <a:r>
            <a:rPr lang="pl-PL" sz="1200" b="0" i="0" kern="1200" dirty="0" err="1"/>
            <a:t>hejterem</a:t>
          </a:r>
          <a:r>
            <a:rPr lang="pl-PL" sz="1200" b="0" i="0" kern="1200" dirty="0"/>
            <a:t>, zgłoś to osobie zaufanej / udaj się na rozmowę do psychologa lub zadzwoń pod numer telefonu zaufania 116100 </a:t>
          </a:r>
          <a:endParaRPr lang="en-US" sz="1200" kern="1200" dirty="0"/>
        </a:p>
      </dsp:txBody>
      <dsp:txXfrm>
        <a:off x="5647992" y="3869673"/>
        <a:ext cx="2292924" cy="1375754"/>
      </dsp:txXfrm>
    </dsp:sp>
    <dsp:sp modelId="{8430FEB6-2322-4C66-9B37-5A2365E5CC89}">
      <dsp:nvSpPr>
        <dsp:cNvPr id="0" name=""/>
        <dsp:cNvSpPr/>
      </dsp:nvSpPr>
      <dsp:spPr>
        <a:xfrm>
          <a:off x="8468289" y="3869673"/>
          <a:ext cx="2292924" cy="137575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117937" rIns="112355" bIns="117937" numCol="1" spcCol="1270" anchor="ctr" anchorCtr="0">
          <a:noAutofit/>
        </a:bodyPr>
        <a:lstStyle/>
        <a:p>
          <a:pPr marL="0" lvl="0" indent="0" algn="ctr" defTabSz="533400">
            <a:lnSpc>
              <a:spcPct val="90000"/>
            </a:lnSpc>
            <a:spcBef>
              <a:spcPct val="0"/>
            </a:spcBef>
            <a:spcAft>
              <a:spcPct val="35000"/>
            </a:spcAft>
            <a:buNone/>
          </a:pPr>
          <a:r>
            <a:rPr lang="pl-PL" sz="1200" b="0" i="0" kern="1200"/>
            <a:t>Stań po stronie osoby obrażanej, wyrażaj swoją opinię poprzez konstruktywny komentarz, wesprzyj ofiarę, napisz do ofiary, stań w obronie ofiary.</a:t>
          </a:r>
          <a:endParaRPr lang="en-US" sz="1200" kern="1200"/>
        </a:p>
      </dsp:txBody>
      <dsp:txXfrm>
        <a:off x="8468289" y="3869673"/>
        <a:ext cx="2292924" cy="137575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713485CF-1968-4CA5-82A0-B9F7C391B0DE}" type="datetimeFigureOut">
              <a:rPr lang="pl-PL" smtClean="0"/>
              <a:t>13.06.2023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C279B17-324C-442D-9D46-0ACF767953EF}" type="slidenum">
              <a:rPr lang="pl-PL" smtClean="0"/>
              <a:t>‹#›</a:t>
            </a:fld>
            <a:endParaRPr lang="pl-P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42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Date Placeholder 2"/>
          <p:cNvSpPr>
            <a:spLocks noGrp="1"/>
          </p:cNvSpPr>
          <p:nvPr>
            <p:ph type="dt" sz="half" idx="10"/>
          </p:nvPr>
        </p:nvSpPr>
        <p:spPr/>
        <p:txBody>
          <a:bodyPr/>
          <a:lstStyle/>
          <a:p>
            <a:fld id="{713485CF-1968-4CA5-82A0-B9F7C391B0DE}" type="datetimeFigureOut">
              <a:rPr lang="pl-PL" smtClean="0"/>
              <a:t>13.06.2023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C279B17-324C-442D-9D46-0ACF767953EF}" type="slidenum">
              <a:rPr lang="pl-PL" smtClean="0"/>
              <a:t>‹#›</a:t>
            </a:fld>
            <a:endParaRPr lang="pl-PL"/>
          </a:p>
        </p:txBody>
      </p:sp>
    </p:spTree>
    <p:extLst>
      <p:ext uri="{BB962C8B-B14F-4D97-AF65-F5344CB8AC3E}">
        <p14:creationId xmlns:p14="http://schemas.microsoft.com/office/powerpoint/2010/main" val="144105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13485CF-1968-4CA5-82A0-B9F7C391B0DE}" type="datetimeFigureOut">
              <a:rPr lang="pl-PL" smtClean="0"/>
              <a:t>13.06.2023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C279B17-324C-442D-9D46-0ACF767953EF}" type="slidenum">
              <a:rPr lang="pl-PL" smtClean="0"/>
              <a:t>‹#›</a:t>
            </a:fld>
            <a:endParaRPr lang="pl-PL"/>
          </a:p>
        </p:txBody>
      </p:sp>
    </p:spTree>
    <p:extLst>
      <p:ext uri="{BB962C8B-B14F-4D97-AF65-F5344CB8AC3E}">
        <p14:creationId xmlns:p14="http://schemas.microsoft.com/office/powerpoint/2010/main" val="1866086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13485CF-1968-4CA5-82A0-B9F7C391B0DE}" type="datetimeFigureOut">
              <a:rPr lang="pl-PL" smtClean="0"/>
              <a:t>13.06.2023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C279B17-324C-442D-9D46-0ACF767953EF}" type="slidenum">
              <a:rPr lang="pl-PL" smtClean="0"/>
              <a:t>‹#›</a:t>
            </a:fld>
            <a:endParaRPr lang="pl-P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54058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13485CF-1968-4CA5-82A0-B9F7C391B0DE}" type="datetimeFigureOut">
              <a:rPr lang="pl-PL" smtClean="0"/>
              <a:t>13.06.2023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C279B17-324C-442D-9D46-0ACF767953EF}" type="slidenum">
              <a:rPr lang="pl-PL" smtClean="0"/>
              <a:t>‹#›</a:t>
            </a:fld>
            <a:endParaRPr lang="pl-PL"/>
          </a:p>
        </p:txBody>
      </p:sp>
    </p:spTree>
    <p:extLst>
      <p:ext uri="{BB962C8B-B14F-4D97-AF65-F5344CB8AC3E}">
        <p14:creationId xmlns:p14="http://schemas.microsoft.com/office/powerpoint/2010/main" val="328750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13485CF-1968-4CA5-82A0-B9F7C391B0DE}" type="datetimeFigureOut">
              <a:rPr lang="pl-PL" smtClean="0"/>
              <a:t>13.06.2023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C279B17-324C-442D-9D46-0ACF767953EF}" type="slidenum">
              <a:rPr lang="pl-PL" smtClean="0"/>
              <a:t>‹#›</a:t>
            </a:fld>
            <a:endParaRPr lang="pl-P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89946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13485CF-1968-4CA5-82A0-B9F7C391B0DE}" type="datetimeFigureOut">
              <a:rPr lang="pl-PL" smtClean="0"/>
              <a:t>13.06.2023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C279B17-324C-442D-9D46-0ACF767953EF}" type="slidenum">
              <a:rPr lang="pl-PL" smtClean="0"/>
              <a:t>‹#›</a:t>
            </a:fld>
            <a:endParaRPr lang="pl-PL"/>
          </a:p>
        </p:txBody>
      </p:sp>
    </p:spTree>
    <p:extLst>
      <p:ext uri="{BB962C8B-B14F-4D97-AF65-F5344CB8AC3E}">
        <p14:creationId xmlns:p14="http://schemas.microsoft.com/office/powerpoint/2010/main" val="2823989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13485CF-1968-4CA5-82A0-B9F7C391B0DE}" type="datetimeFigureOut">
              <a:rPr lang="pl-PL" smtClean="0"/>
              <a:t>13.06.2023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C279B17-324C-442D-9D46-0ACF767953EF}" type="slidenum">
              <a:rPr lang="pl-PL" smtClean="0"/>
              <a:t>‹#›</a:t>
            </a:fld>
            <a:endParaRPr lang="pl-PL"/>
          </a:p>
        </p:txBody>
      </p:sp>
    </p:spTree>
    <p:extLst>
      <p:ext uri="{BB962C8B-B14F-4D97-AF65-F5344CB8AC3E}">
        <p14:creationId xmlns:p14="http://schemas.microsoft.com/office/powerpoint/2010/main" val="3805959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13485CF-1968-4CA5-82A0-B9F7C391B0DE}" type="datetimeFigureOut">
              <a:rPr lang="pl-PL" smtClean="0"/>
              <a:t>13.06.2023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C279B17-324C-442D-9D46-0ACF767953EF}" type="slidenum">
              <a:rPr lang="pl-PL" smtClean="0"/>
              <a:t>‹#›</a:t>
            </a:fld>
            <a:endParaRPr lang="pl-PL"/>
          </a:p>
        </p:txBody>
      </p:sp>
    </p:spTree>
    <p:extLst>
      <p:ext uri="{BB962C8B-B14F-4D97-AF65-F5344CB8AC3E}">
        <p14:creationId xmlns:p14="http://schemas.microsoft.com/office/powerpoint/2010/main" val="3338818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13485CF-1968-4CA5-82A0-B9F7C391B0DE}" type="datetimeFigureOut">
              <a:rPr lang="pl-PL" smtClean="0"/>
              <a:t>13.06.2023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C279B17-324C-442D-9D46-0ACF767953EF}" type="slidenum">
              <a:rPr lang="pl-PL" smtClean="0"/>
              <a:t>‹#›</a:t>
            </a:fld>
            <a:endParaRPr lang="pl-PL"/>
          </a:p>
        </p:txBody>
      </p:sp>
    </p:spTree>
    <p:extLst>
      <p:ext uri="{BB962C8B-B14F-4D97-AF65-F5344CB8AC3E}">
        <p14:creationId xmlns:p14="http://schemas.microsoft.com/office/powerpoint/2010/main" val="192653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l-PL"/>
              <a:t>Kliknij, aby edytować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13485CF-1968-4CA5-82A0-B9F7C391B0DE}" type="datetimeFigureOut">
              <a:rPr lang="pl-PL" smtClean="0"/>
              <a:t>13.06.2023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C279B17-324C-442D-9D46-0ACF767953EF}" type="slidenum">
              <a:rPr lang="pl-PL" smtClean="0"/>
              <a:t>‹#›</a:t>
            </a:fld>
            <a:endParaRPr lang="pl-PL"/>
          </a:p>
        </p:txBody>
      </p:sp>
    </p:spTree>
    <p:extLst>
      <p:ext uri="{BB962C8B-B14F-4D97-AF65-F5344CB8AC3E}">
        <p14:creationId xmlns:p14="http://schemas.microsoft.com/office/powerpoint/2010/main" val="155474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13485CF-1968-4CA5-82A0-B9F7C391B0DE}" type="datetimeFigureOut">
              <a:rPr lang="pl-PL" smtClean="0"/>
              <a:t>13.06.2023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C279B17-324C-442D-9D46-0ACF767953EF}" type="slidenum">
              <a:rPr lang="pl-PL" smtClean="0"/>
              <a:t>‹#›</a:t>
            </a:fld>
            <a:endParaRPr lang="pl-PL"/>
          </a:p>
        </p:txBody>
      </p:sp>
    </p:spTree>
    <p:extLst>
      <p:ext uri="{BB962C8B-B14F-4D97-AF65-F5344CB8AC3E}">
        <p14:creationId xmlns:p14="http://schemas.microsoft.com/office/powerpoint/2010/main" val="115018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13485CF-1968-4CA5-82A0-B9F7C391B0DE}" type="datetimeFigureOut">
              <a:rPr lang="pl-PL" smtClean="0"/>
              <a:t>13.06.2023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C279B17-324C-442D-9D46-0ACF767953EF}" type="slidenum">
              <a:rPr lang="pl-PL" smtClean="0"/>
              <a:t>‹#›</a:t>
            </a:fld>
            <a:endParaRPr lang="pl-PL"/>
          </a:p>
        </p:txBody>
      </p:sp>
    </p:spTree>
    <p:extLst>
      <p:ext uri="{BB962C8B-B14F-4D97-AF65-F5344CB8AC3E}">
        <p14:creationId xmlns:p14="http://schemas.microsoft.com/office/powerpoint/2010/main" val="60301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13485CF-1968-4CA5-82A0-B9F7C391B0DE}" type="datetimeFigureOut">
              <a:rPr lang="pl-PL" smtClean="0"/>
              <a:t>13.06.2023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C279B17-324C-442D-9D46-0ACF767953EF}" type="slidenum">
              <a:rPr lang="pl-PL" smtClean="0"/>
              <a:t>‹#›</a:t>
            </a:fld>
            <a:endParaRPr lang="pl-PL"/>
          </a:p>
        </p:txBody>
      </p:sp>
    </p:spTree>
    <p:extLst>
      <p:ext uri="{BB962C8B-B14F-4D97-AF65-F5344CB8AC3E}">
        <p14:creationId xmlns:p14="http://schemas.microsoft.com/office/powerpoint/2010/main" val="390670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485CF-1968-4CA5-82A0-B9F7C391B0DE}" type="datetimeFigureOut">
              <a:rPr lang="pl-PL" smtClean="0"/>
              <a:t>13.06.2023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C279B17-324C-442D-9D46-0ACF767953EF}" type="slidenum">
              <a:rPr lang="pl-PL" smtClean="0"/>
              <a:t>‹#›</a:t>
            </a:fld>
            <a:endParaRPr lang="pl-PL"/>
          </a:p>
        </p:txBody>
      </p:sp>
    </p:spTree>
    <p:extLst>
      <p:ext uri="{BB962C8B-B14F-4D97-AF65-F5344CB8AC3E}">
        <p14:creationId xmlns:p14="http://schemas.microsoft.com/office/powerpoint/2010/main" val="366753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13485CF-1968-4CA5-82A0-B9F7C391B0DE}" type="datetimeFigureOut">
              <a:rPr lang="pl-PL" smtClean="0"/>
              <a:t>13.06.2023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C279B17-324C-442D-9D46-0ACF767953EF}" type="slidenum">
              <a:rPr lang="pl-PL" smtClean="0"/>
              <a:t>‹#›</a:t>
            </a:fld>
            <a:endParaRPr lang="pl-PL"/>
          </a:p>
        </p:txBody>
      </p:sp>
    </p:spTree>
    <p:extLst>
      <p:ext uri="{BB962C8B-B14F-4D97-AF65-F5344CB8AC3E}">
        <p14:creationId xmlns:p14="http://schemas.microsoft.com/office/powerpoint/2010/main" val="323518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13485CF-1968-4CA5-82A0-B9F7C391B0DE}" type="datetimeFigureOut">
              <a:rPr lang="pl-PL" smtClean="0"/>
              <a:t>13.06.2023</a:t>
            </a:fld>
            <a:endParaRPr lang="pl-P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279B17-324C-442D-9D46-0ACF767953EF}" type="slidenum">
              <a:rPr lang="pl-PL" smtClean="0"/>
              <a:t>‹#›</a:t>
            </a:fld>
            <a:endParaRPr lang="pl-PL"/>
          </a:p>
        </p:txBody>
      </p:sp>
    </p:spTree>
    <p:extLst>
      <p:ext uri="{BB962C8B-B14F-4D97-AF65-F5344CB8AC3E}">
        <p14:creationId xmlns:p14="http://schemas.microsoft.com/office/powerpoint/2010/main" val="365084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13485CF-1968-4CA5-82A0-B9F7C391B0DE}" type="datetimeFigureOut">
              <a:rPr lang="pl-PL" smtClean="0"/>
              <a:t>13.06.2023</a:t>
            </a:fld>
            <a:endParaRPr lang="pl-P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pl-P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C279B17-324C-442D-9D46-0ACF767953EF}" type="slidenum">
              <a:rPr lang="pl-PL" smtClean="0"/>
              <a:t>‹#›</a:t>
            </a:fld>
            <a:endParaRPr lang="pl-PL"/>
          </a:p>
        </p:txBody>
      </p:sp>
    </p:spTree>
    <p:extLst>
      <p:ext uri="{BB962C8B-B14F-4D97-AF65-F5344CB8AC3E}">
        <p14:creationId xmlns:p14="http://schemas.microsoft.com/office/powerpoint/2010/main" val="3090460381"/>
      </p:ext>
    </p:extLst>
  </p:cSld>
  <p:clrMap bg1="dk1" tx1="lt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E8EDE2-000D-20DF-E3B7-4388B0503121}"/>
              </a:ext>
            </a:extLst>
          </p:cNvPr>
          <p:cNvSpPr>
            <a:spLocks noGrp="1"/>
          </p:cNvSpPr>
          <p:nvPr>
            <p:ph type="ctrTitle"/>
          </p:nvPr>
        </p:nvSpPr>
        <p:spPr>
          <a:xfrm>
            <a:off x="198783" y="705678"/>
            <a:ext cx="11708295" cy="2454772"/>
          </a:xfrm>
        </p:spPr>
        <p:txBody>
          <a:bodyPr>
            <a:normAutofit/>
          </a:bodyPr>
          <a:lstStyle/>
          <a:p>
            <a:pPr algn="ctr"/>
            <a:r>
              <a:rPr lang="pl-PL" b="1" dirty="0">
                <a:solidFill>
                  <a:schemeClr val="bg1"/>
                </a:solidFill>
              </a:rPr>
              <a:t>„Zero tolerancji dla mowy nienawiści w życiu realnym i w sieci”</a:t>
            </a:r>
          </a:p>
        </p:txBody>
      </p:sp>
      <p:sp>
        <p:nvSpPr>
          <p:cNvPr id="3" name="Podtytuł 2">
            <a:extLst>
              <a:ext uri="{FF2B5EF4-FFF2-40B4-BE49-F238E27FC236}">
                <a16:creationId xmlns:a16="http://schemas.microsoft.com/office/drawing/2014/main" id="{0A5A3F82-1E2F-51FE-A00C-3026393A3C48}"/>
              </a:ext>
            </a:extLst>
          </p:cNvPr>
          <p:cNvSpPr>
            <a:spLocks noGrp="1"/>
          </p:cNvSpPr>
          <p:nvPr>
            <p:ph type="subTitle" idx="1"/>
          </p:nvPr>
        </p:nvSpPr>
        <p:spPr/>
        <p:txBody>
          <a:bodyPr/>
          <a:lstStyle/>
          <a:p>
            <a:endParaRPr lang="pl-PL" dirty="0"/>
          </a:p>
        </p:txBody>
      </p:sp>
      <p:pic>
        <p:nvPicPr>
          <p:cNvPr id="5" name="Obraz 4">
            <a:extLst>
              <a:ext uri="{FF2B5EF4-FFF2-40B4-BE49-F238E27FC236}">
                <a16:creationId xmlns:a16="http://schemas.microsoft.com/office/drawing/2014/main" id="{E46D2D3C-F91E-72B1-327D-83AE7A4AD557}"/>
              </a:ext>
            </a:extLst>
          </p:cNvPr>
          <p:cNvPicPr>
            <a:picLocks noChangeAspect="1"/>
          </p:cNvPicPr>
          <p:nvPr/>
        </p:nvPicPr>
        <p:blipFill>
          <a:blip r:embed="rId2"/>
          <a:stretch>
            <a:fillRect/>
          </a:stretch>
        </p:blipFill>
        <p:spPr>
          <a:xfrm>
            <a:off x="1257847" y="3429000"/>
            <a:ext cx="9590166" cy="2412695"/>
          </a:xfrm>
          <a:prstGeom prst="rect">
            <a:avLst/>
          </a:prstGeom>
        </p:spPr>
      </p:pic>
    </p:spTree>
    <p:extLst>
      <p:ext uri="{BB962C8B-B14F-4D97-AF65-F5344CB8AC3E}">
        <p14:creationId xmlns:p14="http://schemas.microsoft.com/office/powerpoint/2010/main" val="1641466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EE93BB3-9855-45C3-DBF6-E1049F21A02E}"/>
              </a:ext>
            </a:extLst>
          </p:cNvPr>
          <p:cNvSpPr>
            <a:spLocks noGrp="1"/>
          </p:cNvSpPr>
          <p:nvPr>
            <p:ph type="title"/>
          </p:nvPr>
        </p:nvSpPr>
        <p:spPr>
          <a:xfrm>
            <a:off x="1834919" y="685800"/>
            <a:ext cx="3705269" cy="5308599"/>
          </a:xfrm>
        </p:spPr>
        <p:txBody>
          <a:bodyPr>
            <a:normAutofit/>
          </a:bodyPr>
          <a:lstStyle/>
          <a:p>
            <a:r>
              <a:rPr lang="pl-PL" sz="3200" dirty="0">
                <a:solidFill>
                  <a:srgbClr val="FFFFFF"/>
                </a:solidFill>
              </a:rPr>
              <a:t>DLACZEGO DZIECI HEJTUJĄ?</a:t>
            </a:r>
          </a:p>
        </p:txBody>
      </p:sp>
      <p:sp>
        <p:nvSpPr>
          <p:cNvPr id="3" name="Symbol zastępczy zawartości 2">
            <a:extLst>
              <a:ext uri="{FF2B5EF4-FFF2-40B4-BE49-F238E27FC236}">
                <a16:creationId xmlns:a16="http://schemas.microsoft.com/office/drawing/2014/main" id="{9CCE4465-422D-DC3C-7ED7-823AC13855AC}"/>
              </a:ext>
            </a:extLst>
          </p:cNvPr>
          <p:cNvSpPr>
            <a:spLocks noGrp="1"/>
          </p:cNvSpPr>
          <p:nvPr>
            <p:ph idx="1"/>
          </p:nvPr>
        </p:nvSpPr>
        <p:spPr>
          <a:xfrm>
            <a:off x="6096001" y="150920"/>
            <a:ext cx="5764566" cy="6409678"/>
          </a:xfrm>
        </p:spPr>
        <p:txBody>
          <a:bodyPr>
            <a:normAutofit/>
          </a:bodyPr>
          <a:lstStyle/>
          <a:p>
            <a:pPr fontAlgn="base">
              <a:lnSpc>
                <a:spcPct val="90000"/>
              </a:lnSpc>
            </a:pPr>
            <a:r>
              <a:rPr lang="pl-PL" sz="1400" b="1" dirty="0">
                <a:solidFill>
                  <a:srgbClr val="FFFFFF"/>
                </a:solidFill>
                <a:latin typeface="inherit"/>
              </a:rPr>
              <a:t>Im czujemy się słabsi, gorsi, mniejsi, tym bardziej się chowamy lub atakujemy. Im dzieci czują się słabsze, gorsze, mniejsze, tym bardziej się chowają lub atakują.</a:t>
            </a:r>
          </a:p>
          <a:p>
            <a:pPr fontAlgn="base">
              <a:lnSpc>
                <a:spcPct val="90000"/>
              </a:lnSpc>
            </a:pPr>
            <a:r>
              <a:rPr lang="pl-PL" sz="1400" dirty="0">
                <a:solidFill>
                  <a:srgbClr val="FFFFFF"/>
                </a:solidFill>
                <a:latin typeface="Poppins" panose="00000500000000000000" pitchFamily="2" charset="-18"/>
              </a:rPr>
              <a:t> Jeśli nie zadbamy o poczucie wartości swoich dzieci, to po 5-6 roku życia umysł dziecka sam zaczyna szukać metod na poczucie się lepiej ze sobą. Jeśli się nie uda, dziecko albo zaczyna wycofywać się z kontaktów, nauki – energia życiowa powolutku (a czasami szybko) zamiera, albo umysł znajduje inną metodę: atak. Fizyczny lub psychiczny. Kiedyś częstsze były formy fizyczne. W ostatnich latach popularne stały się metody mentalne.</a:t>
            </a:r>
          </a:p>
          <a:p>
            <a:pPr marL="0" indent="0" fontAlgn="base">
              <a:lnSpc>
                <a:spcPct val="90000"/>
              </a:lnSpc>
              <a:buNone/>
            </a:pPr>
            <a:endParaRPr lang="pl-PL" sz="1400" dirty="0">
              <a:solidFill>
                <a:srgbClr val="FFFFFF"/>
              </a:solidFill>
              <a:latin typeface="Poppins" panose="00000500000000000000" pitchFamily="2" charset="-18"/>
            </a:endParaRPr>
          </a:p>
          <a:p>
            <a:pPr fontAlgn="base">
              <a:lnSpc>
                <a:spcPct val="90000"/>
              </a:lnSpc>
            </a:pPr>
            <a:r>
              <a:rPr lang="pl-PL" sz="1400" dirty="0">
                <a:solidFill>
                  <a:srgbClr val="FFFFFF"/>
                </a:solidFill>
                <a:latin typeface="Poppins" panose="00000500000000000000" pitchFamily="2" charset="-18"/>
              </a:rPr>
              <a:t>Dopóki nie nauczymy się budować w sobie poczucia wartości, dopóki nie zbudujemy go w naszych dzieciach, dopóty hejt będzie rósł w siłę.</a:t>
            </a:r>
          </a:p>
          <a:p>
            <a:pPr marL="0" indent="0" fontAlgn="base">
              <a:lnSpc>
                <a:spcPct val="90000"/>
              </a:lnSpc>
              <a:buNone/>
            </a:pPr>
            <a:endParaRPr lang="pl-PL" sz="1400" dirty="0">
              <a:solidFill>
                <a:srgbClr val="FFFFFF"/>
              </a:solidFill>
              <a:latin typeface="Poppins" panose="00000500000000000000" pitchFamily="2" charset="-18"/>
            </a:endParaRPr>
          </a:p>
          <a:p>
            <a:pPr fontAlgn="base">
              <a:lnSpc>
                <a:spcPct val="90000"/>
              </a:lnSpc>
            </a:pPr>
            <a:r>
              <a:rPr lang="pl-PL" sz="1400" dirty="0">
                <a:solidFill>
                  <a:srgbClr val="FFFFFF"/>
                </a:solidFill>
                <a:latin typeface="Poppins" panose="00000500000000000000" pitchFamily="2" charset="-18"/>
              </a:rPr>
              <a:t>Kolejnym bardzo ważnym czynnikiem jest przeżywane napięcie i stres.  </a:t>
            </a:r>
            <a:r>
              <a:rPr lang="pl-PL" sz="1400" b="0" i="0" dirty="0">
                <a:solidFill>
                  <a:srgbClr val="FFFFFF"/>
                </a:solidFill>
                <a:effectLst/>
                <a:latin typeface="Poppins" panose="00000500000000000000" pitchFamily="2" charset="-18"/>
              </a:rPr>
              <a:t>Im więcej agresji w domu, im więcej stresu w domu, tym dziecko więcej go przejmuje i musi to gdzieś wyładować</a:t>
            </a:r>
            <a:r>
              <a:rPr lang="pl-PL" sz="1400" dirty="0">
                <a:solidFill>
                  <a:srgbClr val="FFFFFF"/>
                </a:solidFill>
                <a:latin typeface="Poppins" panose="00000500000000000000" pitchFamily="2" charset="-18"/>
              </a:rPr>
              <a:t>- odreagować. </a:t>
            </a:r>
          </a:p>
        </p:txBody>
      </p:sp>
    </p:spTree>
    <p:extLst>
      <p:ext uri="{BB962C8B-B14F-4D97-AF65-F5344CB8AC3E}">
        <p14:creationId xmlns:p14="http://schemas.microsoft.com/office/powerpoint/2010/main" val="368552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EE93BB3-9855-45C3-DBF6-E1049F21A02E}"/>
              </a:ext>
            </a:extLst>
          </p:cNvPr>
          <p:cNvSpPr>
            <a:spLocks noGrp="1"/>
          </p:cNvSpPr>
          <p:nvPr>
            <p:ph type="title"/>
          </p:nvPr>
        </p:nvSpPr>
        <p:spPr>
          <a:xfrm>
            <a:off x="1834919" y="685800"/>
            <a:ext cx="3705269" cy="5308599"/>
          </a:xfrm>
        </p:spPr>
        <p:txBody>
          <a:bodyPr>
            <a:normAutofit/>
          </a:bodyPr>
          <a:lstStyle/>
          <a:p>
            <a:r>
              <a:rPr lang="pl-PL" sz="3200" dirty="0">
                <a:solidFill>
                  <a:srgbClr val="FFFFFF"/>
                </a:solidFill>
              </a:rPr>
              <a:t>DLACZEGO DZIECI HEJTUJĄ?</a:t>
            </a:r>
          </a:p>
        </p:txBody>
      </p:sp>
      <p:sp>
        <p:nvSpPr>
          <p:cNvPr id="3" name="Symbol zastępczy zawartości 2">
            <a:extLst>
              <a:ext uri="{FF2B5EF4-FFF2-40B4-BE49-F238E27FC236}">
                <a16:creationId xmlns:a16="http://schemas.microsoft.com/office/drawing/2014/main" id="{9CCE4465-422D-DC3C-7ED7-823AC13855AC}"/>
              </a:ext>
            </a:extLst>
          </p:cNvPr>
          <p:cNvSpPr>
            <a:spLocks noGrp="1"/>
          </p:cNvSpPr>
          <p:nvPr>
            <p:ph idx="1"/>
          </p:nvPr>
        </p:nvSpPr>
        <p:spPr>
          <a:xfrm>
            <a:off x="6096001" y="150920"/>
            <a:ext cx="5764566" cy="6409678"/>
          </a:xfrm>
        </p:spPr>
        <p:txBody>
          <a:bodyPr>
            <a:normAutofit fontScale="70000" lnSpcReduction="20000"/>
          </a:bodyPr>
          <a:lstStyle/>
          <a:p>
            <a:pPr fontAlgn="base">
              <a:lnSpc>
                <a:spcPct val="90000"/>
              </a:lnSpc>
            </a:pPr>
            <a:r>
              <a:rPr lang="pl-PL" dirty="0">
                <a:solidFill>
                  <a:schemeClr val="tx1"/>
                </a:solidFill>
                <a:latin typeface="sarabun"/>
              </a:rPr>
              <a:t>Żadne dziecko nie rodzi się </a:t>
            </a:r>
            <a:r>
              <a:rPr lang="pl-PL" dirty="0" err="1">
                <a:solidFill>
                  <a:schemeClr val="tx1"/>
                </a:solidFill>
                <a:latin typeface="sarabun"/>
              </a:rPr>
              <a:t>hejterem</a:t>
            </a:r>
            <a:r>
              <a:rPr lang="pl-PL" dirty="0">
                <a:solidFill>
                  <a:schemeClr val="tx1"/>
                </a:solidFill>
                <a:latin typeface="sarabun"/>
              </a:rPr>
              <a:t>. Żadne dziecko nie rodzi się z negatywnymi uprzedzeniami i przekonaniami o kimś, o jakiejś grupie. Za to każde dziecko uczy się przez </a:t>
            </a:r>
            <a:r>
              <a:rPr lang="pl-PL" b="1" dirty="0">
                <a:solidFill>
                  <a:schemeClr val="tx1"/>
                </a:solidFill>
                <a:latin typeface="sarabun"/>
              </a:rPr>
              <a:t>naśladowanie i obserwację</a:t>
            </a:r>
            <a:r>
              <a:rPr lang="pl-PL" dirty="0">
                <a:solidFill>
                  <a:schemeClr val="tx1"/>
                </a:solidFill>
                <a:latin typeface="sarabun"/>
              </a:rPr>
              <a:t>. </a:t>
            </a:r>
          </a:p>
          <a:p>
            <a:pPr algn="l"/>
            <a:r>
              <a:rPr lang="pl-PL" dirty="0">
                <a:solidFill>
                  <a:schemeClr val="tx1"/>
                </a:solidFill>
                <a:latin typeface="abril-titling"/>
              </a:rPr>
              <a:t>Dzieci często</a:t>
            </a:r>
            <a:r>
              <a:rPr lang="pl-PL" b="0" i="0" dirty="0">
                <a:solidFill>
                  <a:schemeClr val="tx1"/>
                </a:solidFill>
                <a:effectLst/>
                <a:latin typeface="abril-titling"/>
              </a:rPr>
              <a:t> powielają dorosłe wzorce.  Zastanówmy się czy i kiedy my dorośli hejtujemy? Prowadząc samochód? Rozmawiając przy dziecku o kimś kogo nie lubimy? Komentując wygląd, poglądy, zachowanie innych dorosłych? Plotkując? Kłócą się z kimś?</a:t>
            </a:r>
          </a:p>
          <a:p>
            <a:pPr algn="l"/>
            <a:r>
              <a:rPr lang="pl-PL" i="0" dirty="0">
                <a:solidFill>
                  <a:schemeClr val="tx1"/>
                </a:solidFill>
                <a:effectLst/>
                <a:latin typeface="NonBreakingSpaceOverride"/>
              </a:rPr>
              <a:t>Warto się przyjrzeć temu, jak rozmawiamy przy dzieciach, szczególnie o rzeczach, które nas poruszają. Wyrażanie opinii kończy się w momencie, gdy wchodzimy w dyskusję z silnymi emocjami, które wymykają się spod kontroli: straszymy, naciskamy, podnosimy głos, obrażamy się lub za wszelką cenę chcemy zmienić czyjeś poglądy.</a:t>
            </a:r>
          </a:p>
          <a:p>
            <a:r>
              <a:rPr lang="pl-PL" b="0" i="0" dirty="0">
                <a:solidFill>
                  <a:schemeClr val="tx1"/>
                </a:solidFill>
                <a:effectLst/>
                <a:latin typeface="abril-titling"/>
              </a:rPr>
              <a:t>A jak reagujemy na to kiedy </a:t>
            </a:r>
            <a:r>
              <a:rPr lang="pl-PL" dirty="0">
                <a:solidFill>
                  <a:schemeClr val="tx1"/>
                </a:solidFill>
                <a:latin typeface="NonBreakingSpaceOverride"/>
              </a:rPr>
              <a:t>moje dziecko </a:t>
            </a:r>
            <a:r>
              <a:rPr lang="pl-PL" b="0" i="0" dirty="0">
                <a:solidFill>
                  <a:schemeClr val="tx1"/>
                </a:solidFill>
                <a:effectLst/>
                <a:latin typeface="NonBreakingSpaceOverride"/>
              </a:rPr>
              <a:t>mówi o kimś źle?  Warto wspólnie z dzieckiem pomyśleć o intencjach tej osoby, zareagować niezgodą na obrażanie kolegi koleżanki, nauczyciela, innego rodzica. </a:t>
            </a:r>
          </a:p>
          <a:p>
            <a:r>
              <a:rPr lang="pl-PL" b="0" i="0" dirty="0">
                <a:solidFill>
                  <a:schemeClr val="tx1"/>
                </a:solidFill>
                <a:effectLst/>
                <a:latin typeface="Crimson Text"/>
              </a:rPr>
              <a:t>Nastolatkowie mają silną potrzebę przynależności do grupy</a:t>
            </a:r>
            <a:r>
              <a:rPr lang="pl-PL" dirty="0">
                <a:solidFill>
                  <a:schemeClr val="tx1"/>
                </a:solidFill>
                <a:latin typeface="Crimson Text"/>
              </a:rPr>
              <a:t> a co za tym idzie naśladowania również swoich rówieśników. A</a:t>
            </a:r>
            <a:r>
              <a:rPr lang="pl-PL" b="0" i="0" dirty="0">
                <a:solidFill>
                  <a:schemeClr val="tx1"/>
                </a:solidFill>
                <a:effectLst/>
                <a:latin typeface="Crimson Text"/>
              </a:rPr>
              <a:t>le najpierw to my, dorośli powinniśmy zrobić rachunek sumienia, bo większość </a:t>
            </a:r>
            <a:r>
              <a:rPr lang="pl-PL" b="0" i="0" dirty="0" err="1">
                <a:solidFill>
                  <a:schemeClr val="tx1"/>
                </a:solidFill>
                <a:effectLst/>
                <a:latin typeface="Crimson Text"/>
              </a:rPr>
              <a:t>zachowań</a:t>
            </a:r>
            <a:r>
              <a:rPr lang="pl-PL" b="0" i="0" dirty="0">
                <a:solidFill>
                  <a:schemeClr val="tx1"/>
                </a:solidFill>
                <a:effectLst/>
                <a:latin typeface="Crimson Text"/>
              </a:rPr>
              <a:t> dzieci jest wynikiem naszych działań lub zaniechań. To my je uczymy, czym jest dobro i zło. I często nam się wydaje, że nie uczymy przemocy, bo przecież nie bijemy. A jednak kiedy wraca ze szkoły z uwagą, krzyczymy, obrażamy, karzemy. I dajemy lekcję, że w pewnych sytuacjach można używać przemocy psychicznej. </a:t>
            </a:r>
          </a:p>
          <a:p>
            <a:r>
              <a:rPr lang="pl-PL" b="0" i="0" dirty="0">
                <a:solidFill>
                  <a:schemeClr val="tx1"/>
                </a:solidFill>
                <a:effectLst/>
                <a:latin typeface="NonBreakingSpaceOverride"/>
              </a:rPr>
              <a:t>Nie oznacza to, że mamy wszystkie zachowania akceptować i nie wyrażać swojego sprzeciwu względem </a:t>
            </a:r>
            <a:r>
              <a:rPr lang="pl-PL" b="0" i="0" dirty="0" err="1">
                <a:solidFill>
                  <a:schemeClr val="tx1"/>
                </a:solidFill>
                <a:effectLst/>
                <a:latin typeface="NonBreakingSpaceOverride"/>
              </a:rPr>
              <a:t>zachowań</a:t>
            </a:r>
            <a:r>
              <a:rPr lang="pl-PL" b="0" i="0" dirty="0">
                <a:solidFill>
                  <a:schemeClr val="tx1"/>
                </a:solidFill>
                <a:effectLst/>
                <a:latin typeface="NonBreakingSpaceOverride"/>
              </a:rPr>
              <a:t>, które nam przeszkadzają i naruszają nasze granice. </a:t>
            </a:r>
            <a:r>
              <a:rPr lang="pl-PL" b="1" i="0" dirty="0">
                <a:solidFill>
                  <a:schemeClr val="tx1"/>
                </a:solidFill>
                <a:effectLst/>
                <a:latin typeface="NonBreakingSpaceOverride"/>
              </a:rPr>
              <a:t>Stawianie granic nie wyklucza jednak traktowania innych z szacunkiem, a ich odmienne zdanie nie powinno być okazją do oceniania i obrażania.</a:t>
            </a:r>
            <a:endParaRPr lang="pl-PL" b="0" i="0" dirty="0">
              <a:solidFill>
                <a:schemeClr val="tx1"/>
              </a:solidFill>
              <a:effectLst/>
              <a:latin typeface="abril-titling"/>
            </a:endParaRPr>
          </a:p>
          <a:p>
            <a:r>
              <a:rPr lang="pl-PL" dirty="0">
                <a:solidFill>
                  <a:schemeClr val="tx1"/>
                </a:solidFill>
                <a:latin typeface="benton-sans"/>
              </a:rPr>
              <a:t>Film</a:t>
            </a:r>
            <a:endParaRPr lang="pl-PL" dirty="0">
              <a:solidFill>
                <a:schemeClr val="tx1"/>
              </a:solidFill>
            </a:endParaRPr>
          </a:p>
          <a:p>
            <a:pPr algn="l"/>
            <a:r>
              <a:rPr lang="pl-PL" dirty="0">
                <a:solidFill>
                  <a:schemeClr val="tx1"/>
                </a:solidFill>
                <a:latin typeface="abril-titling"/>
              </a:rPr>
              <a:t>Dzieci naśladują nie tylko dorosłych, naśladują również siebie nawzajem i to co widzą w Internecie. Czy wiesz co robi Twoje dziecko w sieci?</a:t>
            </a:r>
            <a:endParaRPr lang="pl-PL" b="0" i="0" dirty="0">
              <a:solidFill>
                <a:schemeClr val="tx1"/>
              </a:solidFill>
              <a:effectLst/>
              <a:latin typeface="abril-titling"/>
            </a:endParaRPr>
          </a:p>
        </p:txBody>
      </p:sp>
    </p:spTree>
    <p:extLst>
      <p:ext uri="{BB962C8B-B14F-4D97-AF65-F5344CB8AC3E}">
        <p14:creationId xmlns:p14="http://schemas.microsoft.com/office/powerpoint/2010/main" val="2142418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EE93BB3-9855-45C3-DBF6-E1049F21A02E}"/>
              </a:ext>
            </a:extLst>
          </p:cNvPr>
          <p:cNvSpPr>
            <a:spLocks noGrp="1"/>
          </p:cNvSpPr>
          <p:nvPr>
            <p:ph type="title"/>
          </p:nvPr>
        </p:nvSpPr>
        <p:spPr>
          <a:xfrm>
            <a:off x="1834919" y="685800"/>
            <a:ext cx="3705269" cy="5308599"/>
          </a:xfrm>
        </p:spPr>
        <p:txBody>
          <a:bodyPr>
            <a:normAutofit/>
          </a:bodyPr>
          <a:lstStyle/>
          <a:p>
            <a:r>
              <a:rPr lang="pl-PL" sz="3200" dirty="0">
                <a:solidFill>
                  <a:srgbClr val="FFFFFF"/>
                </a:solidFill>
              </a:rPr>
              <a:t>DLACZEGO DZIECI HEJTUJĄ?</a:t>
            </a:r>
          </a:p>
        </p:txBody>
      </p:sp>
      <p:sp>
        <p:nvSpPr>
          <p:cNvPr id="3" name="Symbol zastępczy zawartości 2">
            <a:extLst>
              <a:ext uri="{FF2B5EF4-FFF2-40B4-BE49-F238E27FC236}">
                <a16:creationId xmlns:a16="http://schemas.microsoft.com/office/drawing/2014/main" id="{9CCE4465-422D-DC3C-7ED7-823AC13855AC}"/>
              </a:ext>
            </a:extLst>
          </p:cNvPr>
          <p:cNvSpPr>
            <a:spLocks noGrp="1"/>
          </p:cNvSpPr>
          <p:nvPr>
            <p:ph idx="1"/>
          </p:nvPr>
        </p:nvSpPr>
        <p:spPr>
          <a:xfrm>
            <a:off x="6096001" y="150920"/>
            <a:ext cx="5764566" cy="6409678"/>
          </a:xfrm>
        </p:spPr>
        <p:txBody>
          <a:bodyPr>
            <a:normAutofit fontScale="70000" lnSpcReduction="20000"/>
          </a:bodyPr>
          <a:lstStyle/>
          <a:p>
            <a:pPr algn="l"/>
            <a:endParaRPr lang="pl-PL" b="0" i="0" dirty="0">
              <a:solidFill>
                <a:schemeClr val="tx1"/>
              </a:solidFill>
              <a:effectLst/>
              <a:latin typeface="abril-titling"/>
            </a:endParaRPr>
          </a:p>
          <a:p>
            <a:pPr algn="l"/>
            <a:r>
              <a:rPr lang="pl-PL" b="0" i="0" dirty="0">
                <a:solidFill>
                  <a:schemeClr val="tx1"/>
                </a:solidFill>
                <a:effectLst/>
                <a:latin typeface="abril-titling"/>
              </a:rPr>
              <a:t>Wyjść z sieci się nie da – jakakolwiek by była. Nie tylko dlatego, że koledzy nie pozwolą, nie da się, bo aktywność w sieci jest ważną częścią życia młodych ludzi. Nieograniczone niczym prócz własnej fantazji nastolatki próbują sił ze swoimi talentami na blogach i </a:t>
            </a:r>
            <a:r>
              <a:rPr lang="pl-PL" b="0" i="0" dirty="0" err="1">
                <a:solidFill>
                  <a:schemeClr val="tx1"/>
                </a:solidFill>
                <a:effectLst/>
                <a:latin typeface="abril-titling"/>
              </a:rPr>
              <a:t>vlogach</a:t>
            </a:r>
            <a:r>
              <a:rPr lang="pl-PL" b="0" i="0" dirty="0">
                <a:solidFill>
                  <a:schemeClr val="tx1"/>
                </a:solidFill>
                <a:effectLst/>
                <a:latin typeface="abril-titling"/>
              </a:rPr>
              <a:t>, nierzadko z sukcesem. Dzięki nastolatkom powstają też bardzo pozytywne projekty:</a:t>
            </a:r>
          </a:p>
          <a:p>
            <a:pPr algn="l"/>
            <a:r>
              <a:rPr lang="pl-PL" b="0" i="0" dirty="0">
                <a:solidFill>
                  <a:schemeClr val="tx1"/>
                </a:solidFill>
                <a:effectLst/>
                <a:latin typeface="abril-titling"/>
              </a:rPr>
              <a:t>13-letnia </a:t>
            </a:r>
            <a:r>
              <a:rPr lang="pl-PL" b="0" i="0" dirty="0" err="1">
                <a:solidFill>
                  <a:schemeClr val="tx1"/>
                </a:solidFill>
                <a:effectLst/>
                <a:latin typeface="abril-titling"/>
              </a:rPr>
              <a:t>Trisha</a:t>
            </a:r>
            <a:r>
              <a:rPr lang="pl-PL" b="0" i="0" dirty="0">
                <a:solidFill>
                  <a:schemeClr val="tx1"/>
                </a:solidFill>
                <a:effectLst/>
                <a:latin typeface="abril-titling"/>
              </a:rPr>
              <a:t> </a:t>
            </a:r>
            <a:r>
              <a:rPr lang="pl-PL" b="0" i="0" dirty="0" err="1">
                <a:solidFill>
                  <a:schemeClr val="tx1"/>
                </a:solidFill>
                <a:effectLst/>
                <a:latin typeface="abril-titling"/>
              </a:rPr>
              <a:t>Prabhu</a:t>
            </a:r>
            <a:r>
              <a:rPr lang="pl-PL" b="0" i="0" dirty="0">
                <a:solidFill>
                  <a:schemeClr val="tx1"/>
                </a:solidFill>
                <a:effectLst/>
                <a:latin typeface="abril-titling"/>
              </a:rPr>
              <a:t> z Chicago, która trafiła do międzynarodowego finału Google Science Fair 2014. Dziewczyna zauważyła, że większość jej rówieśników nie wysłałoby </a:t>
            </a:r>
            <a:r>
              <a:rPr lang="pl-PL" b="0" i="0" dirty="0" err="1">
                <a:solidFill>
                  <a:schemeClr val="tx1"/>
                </a:solidFill>
                <a:effectLst/>
                <a:latin typeface="abril-titling"/>
              </a:rPr>
              <a:t>hejterskich</a:t>
            </a:r>
            <a:r>
              <a:rPr lang="pl-PL" b="0" i="0" dirty="0">
                <a:solidFill>
                  <a:schemeClr val="tx1"/>
                </a:solidFill>
                <a:effectLst/>
                <a:latin typeface="abril-titling"/>
              </a:rPr>
              <a:t> treści, gdyby chwilę się nad nim zastanowiła. Stworzyła więc dwa programy: </a:t>
            </a:r>
            <a:r>
              <a:rPr lang="pl-PL" b="0" i="0" dirty="0" err="1">
                <a:solidFill>
                  <a:schemeClr val="tx1"/>
                </a:solidFill>
                <a:effectLst/>
                <a:latin typeface="abril-titling"/>
              </a:rPr>
              <a:t>Baseline</a:t>
            </a:r>
            <a:r>
              <a:rPr lang="pl-PL" b="0" i="0" dirty="0">
                <a:solidFill>
                  <a:schemeClr val="tx1"/>
                </a:solidFill>
                <a:effectLst/>
                <a:latin typeface="abril-titling"/>
              </a:rPr>
              <a:t>, który analizuje szkodliwe treści, i </a:t>
            </a:r>
            <a:r>
              <a:rPr lang="pl-PL" b="0" i="0" dirty="0" err="1">
                <a:solidFill>
                  <a:schemeClr val="tx1"/>
                </a:solidFill>
                <a:effectLst/>
                <a:latin typeface="abril-titling"/>
              </a:rPr>
              <a:t>Rethink</a:t>
            </a:r>
            <a:r>
              <a:rPr lang="pl-PL" b="0" i="0" dirty="0">
                <a:solidFill>
                  <a:schemeClr val="tx1"/>
                </a:solidFill>
                <a:effectLst/>
                <a:latin typeface="abril-titling"/>
              </a:rPr>
              <a:t>, który pyta, czy na pewno chcesz to wysłać? Okazało się, że aż 93 proc. użytkowników testujących ten program finalnie nie zdecydowało się puścić w świat wrogich treści</a:t>
            </a:r>
          </a:p>
          <a:p>
            <a:pPr algn="l"/>
            <a:r>
              <a:rPr lang="pl-PL" b="0" i="0" dirty="0">
                <a:solidFill>
                  <a:schemeClr val="tx1"/>
                </a:solidFill>
                <a:effectLst/>
                <a:latin typeface="abril-titling"/>
              </a:rPr>
              <a:t>Ważne jest aby </a:t>
            </a:r>
            <a:r>
              <a:rPr lang="pl-PL" dirty="0">
                <a:solidFill>
                  <a:schemeClr val="tx1"/>
                </a:solidFill>
                <a:latin typeface="abril-titling"/>
              </a:rPr>
              <a:t>jako rodzic mieć na uwadze </a:t>
            </a:r>
            <a:r>
              <a:rPr lang="pl-PL" b="0" i="0" dirty="0">
                <a:solidFill>
                  <a:schemeClr val="tx1"/>
                </a:solidFill>
                <a:effectLst/>
                <a:latin typeface="abril-titling"/>
              </a:rPr>
              <a:t>kilka użytecznych zasad, które mogą chronić dzieci przed niebezpieczeństwami: </a:t>
            </a:r>
          </a:p>
          <a:p>
            <a:pPr marL="457200" lvl="1" indent="0">
              <a:buNone/>
            </a:pPr>
            <a:r>
              <a:rPr lang="pl-PL" sz="2100" dirty="0">
                <a:solidFill>
                  <a:schemeClr val="tx1"/>
                </a:solidFill>
                <a:latin typeface="abril-titling"/>
              </a:rPr>
              <a:t>-</a:t>
            </a:r>
            <a:r>
              <a:rPr lang="pl-PL" sz="2100" b="0" i="0" dirty="0">
                <a:solidFill>
                  <a:schemeClr val="tx1"/>
                </a:solidFill>
                <a:effectLst/>
                <a:latin typeface="abril-titling"/>
              </a:rPr>
              <a:t>sprawdzanie, co dziecko robi w sieci, </a:t>
            </a:r>
          </a:p>
          <a:p>
            <a:pPr marL="457200" lvl="1" indent="0">
              <a:buNone/>
            </a:pPr>
            <a:r>
              <a:rPr lang="pl-PL" sz="2100" dirty="0">
                <a:solidFill>
                  <a:schemeClr val="tx1"/>
                </a:solidFill>
                <a:latin typeface="abril-titling"/>
              </a:rPr>
              <a:t>-</a:t>
            </a:r>
            <a:r>
              <a:rPr lang="pl-PL" sz="2100" b="0" i="0" dirty="0">
                <a:solidFill>
                  <a:schemeClr val="tx1"/>
                </a:solidFill>
                <a:effectLst/>
                <a:latin typeface="abril-titling"/>
              </a:rPr>
              <a:t>wspólne serfowanie, żeby pokazać, co wolno, czego nie, </a:t>
            </a:r>
          </a:p>
          <a:p>
            <a:pPr marL="457200" lvl="1" indent="0">
              <a:buNone/>
            </a:pPr>
            <a:r>
              <a:rPr lang="pl-PL" sz="2100" b="0" i="0" dirty="0">
                <a:solidFill>
                  <a:schemeClr val="tx1"/>
                </a:solidFill>
                <a:effectLst/>
                <a:latin typeface="abril-titling"/>
              </a:rPr>
              <a:t> -bardziej restrykcyjnie ograniczanie aktywności dziecka w sieci poprzez założone na telefon i komputer blokady- kontrole rodzicielskie, </a:t>
            </a:r>
          </a:p>
          <a:p>
            <a:pPr marL="457200" lvl="1" indent="0">
              <a:buNone/>
            </a:pPr>
            <a:r>
              <a:rPr lang="pl-PL" sz="2100" dirty="0">
                <a:solidFill>
                  <a:schemeClr val="tx1"/>
                </a:solidFill>
                <a:latin typeface="abril-titling"/>
              </a:rPr>
              <a:t>-zapoznawanie się i przestrzeganie przez rodziców regulaminów portali społecznościowych dotyczących wieku użytkowników, najczęściej limitem jest 13 rok życia, </a:t>
            </a:r>
          </a:p>
          <a:p>
            <a:pPr marL="457200" lvl="1" indent="0">
              <a:buNone/>
            </a:pPr>
            <a:r>
              <a:rPr lang="pl-PL" sz="2100" b="0" i="0" dirty="0">
                <a:solidFill>
                  <a:schemeClr val="tx1"/>
                </a:solidFill>
                <a:effectLst/>
                <a:latin typeface="abril-titling"/>
              </a:rPr>
              <a:t>-sprawdzanie jakie treści dziecko wrzuca do sieci- na swoje portale, jakie pisze komentarze, na jakich forach i grupach jest uczestnikiem. </a:t>
            </a:r>
            <a:br>
              <a:rPr lang="pl-PL" b="0" i="0" dirty="0">
                <a:solidFill>
                  <a:schemeClr val="tx1"/>
                </a:solidFill>
                <a:effectLst/>
                <a:latin typeface="benton-sans"/>
              </a:rPr>
            </a:br>
            <a:endParaRPr lang="pl-PL" dirty="0">
              <a:solidFill>
                <a:schemeClr val="tx1"/>
              </a:solidFill>
            </a:endParaRPr>
          </a:p>
        </p:txBody>
      </p:sp>
    </p:spTree>
    <p:extLst>
      <p:ext uri="{BB962C8B-B14F-4D97-AF65-F5344CB8AC3E}">
        <p14:creationId xmlns:p14="http://schemas.microsoft.com/office/powerpoint/2010/main" val="90899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42" name="Group 4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43" name="Straight Connector 4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9" name="Rectangle 4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E6E89A5-E7C0-10C5-1FE4-67FC52A2AC48}"/>
              </a:ext>
            </a:extLst>
          </p:cNvPr>
          <p:cNvSpPr>
            <a:spLocks noGrp="1"/>
          </p:cNvSpPr>
          <p:nvPr>
            <p:ph type="title"/>
          </p:nvPr>
        </p:nvSpPr>
        <p:spPr>
          <a:xfrm>
            <a:off x="1834919" y="685800"/>
            <a:ext cx="3705269" cy="5308599"/>
          </a:xfrm>
        </p:spPr>
        <p:txBody>
          <a:bodyPr>
            <a:normAutofit/>
          </a:bodyPr>
          <a:lstStyle/>
          <a:p>
            <a:r>
              <a:rPr lang="pl-PL" sz="3200" b="1" dirty="0">
                <a:solidFill>
                  <a:srgbClr val="FFFFFF"/>
                </a:solidFill>
              </a:rPr>
              <a:t>Skąd Jeszcze BIERZE się HEJT?</a:t>
            </a:r>
            <a:br>
              <a:rPr lang="pl-PL" sz="3200" b="1" dirty="0">
                <a:solidFill>
                  <a:srgbClr val="FFFFFF"/>
                </a:solidFill>
              </a:rPr>
            </a:br>
            <a:endParaRPr lang="pl-PL" sz="3200" b="1" dirty="0">
              <a:solidFill>
                <a:srgbClr val="FFFFFF"/>
              </a:solidFill>
            </a:endParaRPr>
          </a:p>
        </p:txBody>
      </p:sp>
      <p:sp>
        <p:nvSpPr>
          <p:cNvPr id="3" name="Symbol zastępczy zawartości 2">
            <a:extLst>
              <a:ext uri="{FF2B5EF4-FFF2-40B4-BE49-F238E27FC236}">
                <a16:creationId xmlns:a16="http://schemas.microsoft.com/office/drawing/2014/main" id="{AAA646C0-C0A6-4DC7-3DF4-E112D7B09250}"/>
              </a:ext>
            </a:extLst>
          </p:cNvPr>
          <p:cNvSpPr>
            <a:spLocks noGrp="1"/>
          </p:cNvSpPr>
          <p:nvPr>
            <p:ph idx="1"/>
          </p:nvPr>
        </p:nvSpPr>
        <p:spPr>
          <a:xfrm>
            <a:off x="6291470" y="178904"/>
            <a:ext cx="5558407" cy="6492484"/>
          </a:xfrm>
        </p:spPr>
        <p:txBody>
          <a:bodyPr>
            <a:normAutofit/>
          </a:bodyPr>
          <a:lstStyle/>
          <a:p>
            <a:pPr marL="0" indent="0" fontAlgn="base">
              <a:lnSpc>
                <a:spcPct val="90000"/>
              </a:lnSpc>
              <a:buNone/>
            </a:pPr>
            <a:endParaRPr lang="pl-PL" sz="1100" b="1" i="0" dirty="0">
              <a:solidFill>
                <a:srgbClr val="FFFFFF"/>
              </a:solidFill>
              <a:effectLst/>
              <a:latin typeface="Times New Roman" panose="02020603050405020304" pitchFamily="18" charset="0"/>
              <a:cs typeface="Times New Roman" panose="02020603050405020304" pitchFamily="18" charset="0"/>
            </a:endParaRPr>
          </a:p>
          <a:p>
            <a:pPr marL="0" indent="0" fontAlgn="base">
              <a:lnSpc>
                <a:spcPct val="90000"/>
              </a:lnSpc>
              <a:buNone/>
            </a:pPr>
            <a:r>
              <a:rPr lang="pl-PL" sz="1800" i="0" dirty="0" err="1">
                <a:solidFill>
                  <a:srgbClr val="FFFFFF"/>
                </a:solidFill>
                <a:effectLst/>
                <a:latin typeface="sarabun"/>
                <a:cs typeface="Times New Roman" panose="02020603050405020304" pitchFamily="18" charset="0"/>
              </a:rPr>
              <a:t>Hejtowanie</a:t>
            </a:r>
            <a:r>
              <a:rPr lang="pl-PL" sz="1800" i="0" dirty="0">
                <a:solidFill>
                  <a:srgbClr val="FFFFFF"/>
                </a:solidFill>
                <a:effectLst/>
                <a:latin typeface="sarabun"/>
                <a:cs typeface="Times New Roman" panose="02020603050405020304" pitchFamily="18" charset="0"/>
              </a:rPr>
              <a:t> świadczy o </a:t>
            </a:r>
            <a:r>
              <a:rPr lang="pl-PL" sz="1800" i="0" dirty="0" err="1">
                <a:solidFill>
                  <a:srgbClr val="FFFFFF"/>
                </a:solidFill>
                <a:effectLst/>
                <a:latin typeface="sarabun"/>
                <a:cs typeface="Times New Roman" panose="02020603050405020304" pitchFamily="18" charset="0"/>
              </a:rPr>
              <a:t>hejterze</a:t>
            </a:r>
            <a:r>
              <a:rPr lang="pl-PL" sz="1800" i="0" dirty="0">
                <a:solidFill>
                  <a:srgbClr val="FFFFFF"/>
                </a:solidFill>
                <a:effectLst/>
                <a:latin typeface="sarabun"/>
                <a:cs typeface="Times New Roman" panose="02020603050405020304" pitchFamily="18" charset="0"/>
              </a:rPr>
              <a:t> i o jego słabościach − szczęśliwi, zadowoleni ludzie nie hejtują.</a:t>
            </a:r>
          </a:p>
          <a:p>
            <a:pPr marL="0" indent="0" fontAlgn="base">
              <a:lnSpc>
                <a:spcPct val="90000"/>
              </a:lnSpc>
              <a:buNone/>
            </a:pPr>
            <a:endParaRPr lang="pl-PL" sz="1800" i="0" dirty="0">
              <a:solidFill>
                <a:srgbClr val="FFFFFF"/>
              </a:solidFill>
              <a:effectLst/>
              <a:latin typeface="sarabun"/>
              <a:cs typeface="Times New Roman" panose="02020603050405020304" pitchFamily="18" charset="0"/>
            </a:endParaRPr>
          </a:p>
          <a:p>
            <a:pPr fontAlgn="base">
              <a:lnSpc>
                <a:spcPct val="90000"/>
              </a:lnSpc>
              <a:buFont typeface="Arial" panose="020B0604020202020204" pitchFamily="34" charset="0"/>
              <a:buChar char="•"/>
            </a:pPr>
            <a:r>
              <a:rPr lang="pl-PL" sz="1800" i="0" dirty="0">
                <a:solidFill>
                  <a:srgbClr val="FFFFFF"/>
                </a:solidFill>
                <a:effectLst/>
                <a:latin typeface="sarabun"/>
                <a:cs typeface="Times New Roman" panose="02020603050405020304" pitchFamily="18" charset="0"/>
              </a:rPr>
              <a:t>z </a:t>
            </a:r>
            <a:r>
              <a:rPr lang="pl-PL" sz="1800" dirty="0">
                <a:solidFill>
                  <a:srgbClr val="FFFFFF"/>
                </a:solidFill>
                <a:latin typeface="sarabun"/>
                <a:cs typeface="Times New Roman" panose="02020603050405020304" pitchFamily="18" charset="0"/>
              </a:rPr>
              <a:t>nudów- dla rozrywki / zabawy,</a:t>
            </a:r>
            <a:endParaRPr lang="pl-PL" sz="1800" i="0" dirty="0">
              <a:solidFill>
                <a:srgbClr val="FFFFFF"/>
              </a:solidFill>
              <a:effectLst/>
              <a:latin typeface="sarabun"/>
              <a:cs typeface="Times New Roman" panose="02020603050405020304" pitchFamily="18" charset="0"/>
            </a:endParaRPr>
          </a:p>
          <a:p>
            <a:pPr fontAlgn="base">
              <a:lnSpc>
                <a:spcPct val="90000"/>
              </a:lnSpc>
              <a:buFont typeface="Arial" panose="020B0604020202020204" pitchFamily="34" charset="0"/>
              <a:buChar char="•"/>
            </a:pPr>
            <a:r>
              <a:rPr lang="pl-PL" sz="1800" i="0" dirty="0">
                <a:solidFill>
                  <a:srgbClr val="FFFFFF"/>
                </a:solidFill>
                <a:effectLst/>
                <a:latin typeface="sarabun"/>
                <a:cs typeface="Times New Roman" panose="02020603050405020304" pitchFamily="18" charset="0"/>
              </a:rPr>
              <a:t>z zazdrości,</a:t>
            </a:r>
          </a:p>
          <a:p>
            <a:pPr fontAlgn="base">
              <a:lnSpc>
                <a:spcPct val="90000"/>
              </a:lnSpc>
              <a:buFont typeface="Arial" panose="020B0604020202020204" pitchFamily="34" charset="0"/>
              <a:buChar char="•"/>
            </a:pPr>
            <a:r>
              <a:rPr lang="pl-PL" sz="1800" i="0" dirty="0">
                <a:solidFill>
                  <a:srgbClr val="FFFFFF"/>
                </a:solidFill>
                <a:effectLst/>
                <a:latin typeface="sarabun"/>
                <a:cs typeface="Times New Roman" panose="02020603050405020304" pitchFamily="18" charset="0"/>
              </a:rPr>
              <a:t>z braku umiejętności komunikacyjnych,</a:t>
            </a:r>
          </a:p>
          <a:p>
            <a:pPr fontAlgn="base">
              <a:lnSpc>
                <a:spcPct val="90000"/>
              </a:lnSpc>
              <a:buFont typeface="Arial" panose="020B0604020202020204" pitchFamily="34" charset="0"/>
              <a:buChar char="•"/>
            </a:pPr>
            <a:r>
              <a:rPr lang="pl-PL" sz="1800" i="0" dirty="0">
                <a:solidFill>
                  <a:srgbClr val="FFFFFF"/>
                </a:solidFill>
                <a:effectLst/>
                <a:latin typeface="sarabun"/>
                <a:cs typeface="Times New Roman" panose="02020603050405020304" pitchFamily="18" charset="0"/>
              </a:rPr>
              <a:t>ze strachu przed ‚innym’ oraz innością kulturową (stereotypy i uprzedzenia), lub z braku wiedzy o ludziach i grupach sklasyfikowanych jako ‚obcy’ lub ‚inni’,</a:t>
            </a:r>
          </a:p>
          <a:p>
            <a:pPr fontAlgn="base">
              <a:lnSpc>
                <a:spcPct val="90000"/>
              </a:lnSpc>
              <a:buFont typeface="Arial" panose="020B0604020202020204" pitchFamily="34" charset="0"/>
              <a:buChar char="•"/>
            </a:pPr>
            <a:r>
              <a:rPr lang="pl-PL" sz="1800" i="0" dirty="0">
                <a:solidFill>
                  <a:srgbClr val="FFFFFF"/>
                </a:solidFill>
                <a:effectLst/>
                <a:latin typeface="sarabun"/>
                <a:cs typeface="Times New Roman" panose="02020603050405020304" pitchFamily="18" charset="0"/>
              </a:rPr>
              <a:t>z poczucia zagrożenia i walki o pozycję społeczną,</a:t>
            </a:r>
          </a:p>
          <a:p>
            <a:pPr fontAlgn="base">
              <a:lnSpc>
                <a:spcPct val="90000"/>
              </a:lnSpc>
              <a:buFont typeface="Arial" panose="020B0604020202020204" pitchFamily="34" charset="0"/>
              <a:buChar char="•"/>
            </a:pPr>
            <a:r>
              <a:rPr lang="pl-PL" sz="1800" i="0" dirty="0">
                <a:solidFill>
                  <a:srgbClr val="FFFFFF"/>
                </a:solidFill>
                <a:effectLst/>
                <a:latin typeface="sarabun"/>
                <a:cs typeface="Times New Roman" panose="02020603050405020304" pitchFamily="18" charset="0"/>
              </a:rPr>
              <a:t>z frustracji / agresji zasilanych poczuciem krzywdy,</a:t>
            </a:r>
          </a:p>
          <a:p>
            <a:pPr>
              <a:lnSpc>
                <a:spcPct val="90000"/>
              </a:lnSpc>
            </a:pPr>
            <a:endParaRPr lang="pl-PL" sz="1100" dirty="0">
              <a:solidFill>
                <a:srgbClr val="FFFFFF"/>
              </a:solidFill>
            </a:endParaRPr>
          </a:p>
        </p:txBody>
      </p:sp>
    </p:spTree>
    <p:extLst>
      <p:ext uri="{BB962C8B-B14F-4D97-AF65-F5344CB8AC3E}">
        <p14:creationId xmlns:p14="http://schemas.microsoft.com/office/powerpoint/2010/main" val="194446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EE93BB3-9855-45C3-DBF6-E1049F21A02E}"/>
              </a:ext>
            </a:extLst>
          </p:cNvPr>
          <p:cNvSpPr>
            <a:spLocks noGrp="1"/>
          </p:cNvSpPr>
          <p:nvPr>
            <p:ph type="title"/>
          </p:nvPr>
        </p:nvSpPr>
        <p:spPr>
          <a:xfrm>
            <a:off x="1834919" y="685800"/>
            <a:ext cx="3705269" cy="5308599"/>
          </a:xfrm>
        </p:spPr>
        <p:txBody>
          <a:bodyPr>
            <a:normAutofit/>
          </a:bodyPr>
          <a:lstStyle/>
          <a:p>
            <a:r>
              <a:rPr lang="pl-PL" sz="3200" dirty="0">
                <a:solidFill>
                  <a:srgbClr val="FFFFFF"/>
                </a:solidFill>
              </a:rPr>
              <a:t>JAK ROZPOZNAĆ, ŻE MOJE DZIECKO MOŻE BYĆ OFIARĄ HEJTU lub PRZEMOCY?</a:t>
            </a:r>
          </a:p>
        </p:txBody>
      </p:sp>
      <p:sp>
        <p:nvSpPr>
          <p:cNvPr id="3" name="Symbol zastępczy zawartości 2">
            <a:extLst>
              <a:ext uri="{FF2B5EF4-FFF2-40B4-BE49-F238E27FC236}">
                <a16:creationId xmlns:a16="http://schemas.microsoft.com/office/drawing/2014/main" id="{9CCE4465-422D-DC3C-7ED7-823AC13855AC}"/>
              </a:ext>
            </a:extLst>
          </p:cNvPr>
          <p:cNvSpPr>
            <a:spLocks noGrp="1"/>
          </p:cNvSpPr>
          <p:nvPr>
            <p:ph idx="1"/>
          </p:nvPr>
        </p:nvSpPr>
        <p:spPr>
          <a:xfrm>
            <a:off x="6096001" y="150920"/>
            <a:ext cx="5764566" cy="6409678"/>
          </a:xfrm>
        </p:spPr>
        <p:txBody>
          <a:bodyPr>
            <a:normAutofit fontScale="77500" lnSpcReduction="20000"/>
          </a:bodyPr>
          <a:lstStyle/>
          <a:p>
            <a:pPr algn="just"/>
            <a:r>
              <a:rPr lang="pl-PL" b="0" i="0" dirty="0">
                <a:solidFill>
                  <a:schemeClr val="tx1"/>
                </a:solidFill>
                <a:effectLst/>
                <a:latin typeface="Lato" panose="020F0502020204030203" pitchFamily="34" charset="0"/>
              </a:rPr>
              <a:t>Wśród </a:t>
            </a:r>
            <a:r>
              <a:rPr lang="pl-PL" b="1" i="0" dirty="0">
                <a:solidFill>
                  <a:schemeClr val="tx1"/>
                </a:solidFill>
                <a:effectLst/>
                <a:latin typeface="Lato" panose="020F0502020204030203" pitchFamily="34" charset="0"/>
              </a:rPr>
              <a:t>oznak, które mogą wskazywać </a:t>
            </a:r>
            <a:r>
              <a:rPr lang="pl-PL" i="0" dirty="0">
                <a:solidFill>
                  <a:schemeClr val="tx1"/>
                </a:solidFill>
                <a:effectLst/>
                <a:latin typeface="Lato" panose="020F0502020204030203" pitchFamily="34" charset="0"/>
              </a:rPr>
              <a:t>na to, że nasze dziecko jest ofiarą przemocy lub hejtu, wymienia się:</a:t>
            </a:r>
          </a:p>
          <a:p>
            <a:pPr algn="just">
              <a:buFont typeface="Arial" panose="020B0604020202020204" pitchFamily="34" charset="0"/>
              <a:buChar char="•"/>
            </a:pPr>
            <a:r>
              <a:rPr lang="pl-PL" i="0" dirty="0">
                <a:solidFill>
                  <a:schemeClr val="tx1"/>
                </a:solidFill>
                <a:effectLst/>
                <a:latin typeface="Lato" panose="020F0502020204030203" pitchFamily="34" charset="0"/>
              </a:rPr>
              <a:t>nagłe zdenerwowanie, smutek czy złość po przeczytaniu otrzymanej wiadomości,</a:t>
            </a:r>
          </a:p>
          <a:p>
            <a:pPr algn="just">
              <a:buFont typeface="Arial" panose="020B0604020202020204" pitchFamily="34" charset="0"/>
              <a:buChar char="•"/>
            </a:pPr>
            <a:r>
              <a:rPr lang="pl-PL" i="0" dirty="0">
                <a:solidFill>
                  <a:schemeClr val="tx1"/>
                </a:solidFill>
                <a:effectLst/>
                <a:latin typeface="Lato" panose="020F0502020204030203" pitchFamily="34" charset="0"/>
              </a:rPr>
              <a:t> szybkie wygaszanie </a:t>
            </a:r>
            <a:r>
              <a:rPr lang="pl-PL" i="0" dirty="0" err="1">
                <a:solidFill>
                  <a:schemeClr val="tx1"/>
                </a:solidFill>
                <a:effectLst/>
                <a:latin typeface="Lato" panose="020F0502020204030203" pitchFamily="34" charset="0"/>
              </a:rPr>
              <a:t>smartfona</a:t>
            </a:r>
            <a:r>
              <a:rPr lang="pl-PL" i="0" dirty="0">
                <a:solidFill>
                  <a:schemeClr val="tx1"/>
                </a:solidFill>
                <a:effectLst/>
                <a:latin typeface="Lato" panose="020F0502020204030203" pitchFamily="34" charset="0"/>
              </a:rPr>
              <a:t> lub monitora, gdy rodzic wchodzi do pokoju,</a:t>
            </a:r>
          </a:p>
          <a:p>
            <a:pPr algn="just">
              <a:buFont typeface="Arial" panose="020B0604020202020204" pitchFamily="34" charset="0"/>
              <a:buChar char="•"/>
            </a:pPr>
            <a:r>
              <a:rPr lang="pl-PL" i="0" dirty="0">
                <a:solidFill>
                  <a:schemeClr val="tx1"/>
                </a:solidFill>
                <a:effectLst/>
                <a:latin typeface="Lato" panose="020F0502020204030203" pitchFamily="34" charset="0"/>
              </a:rPr>
              <a:t>nagłe wycofanie się dziecka z aktywności w sieci (usunięcie profilu na portalu społecznościowym),</a:t>
            </a:r>
          </a:p>
          <a:p>
            <a:pPr algn="just">
              <a:buFont typeface="Arial" panose="020B0604020202020204" pitchFamily="34" charset="0"/>
              <a:buChar char="•"/>
            </a:pPr>
            <a:r>
              <a:rPr lang="pl-PL" i="0" dirty="0">
                <a:solidFill>
                  <a:schemeClr val="tx1"/>
                </a:solidFill>
                <a:effectLst/>
                <a:latin typeface="Lato" panose="020F0502020204030203" pitchFamily="34" charset="0"/>
              </a:rPr>
              <a:t> obsesyjne sprawdzanie profilu, wiadomości, </a:t>
            </a:r>
          </a:p>
          <a:p>
            <a:pPr algn="just">
              <a:buFont typeface="Arial" panose="020B0604020202020204" pitchFamily="34" charset="0"/>
              <a:buChar char="•"/>
            </a:pPr>
            <a:r>
              <a:rPr lang="pl-PL" b="0" i="0" dirty="0">
                <a:solidFill>
                  <a:schemeClr val="tx1"/>
                </a:solidFill>
                <a:effectLst/>
                <a:latin typeface="Lato" panose="020F0502020204030203" pitchFamily="34" charset="0"/>
              </a:rPr>
              <a:t>niechęć chodzenia do szkoły</a:t>
            </a:r>
            <a:r>
              <a:rPr lang="pl-PL" dirty="0">
                <a:solidFill>
                  <a:schemeClr val="tx1"/>
                </a:solidFill>
                <a:latin typeface="Lato" panose="020F0502020204030203" pitchFamily="34" charset="0"/>
              </a:rPr>
              <a:t>, </a:t>
            </a:r>
            <a:r>
              <a:rPr lang="pl-PL" b="0" i="0" dirty="0">
                <a:solidFill>
                  <a:schemeClr val="tx1"/>
                </a:solidFill>
                <a:effectLst/>
                <a:latin typeface="Lato" panose="020F0502020204030203" pitchFamily="34" charset="0"/>
              </a:rPr>
              <a:t>spóźnianie się do szkoły,</a:t>
            </a:r>
          </a:p>
          <a:p>
            <a:pPr algn="just">
              <a:buFont typeface="Arial" panose="020B0604020202020204" pitchFamily="34" charset="0"/>
              <a:buChar char="•"/>
            </a:pPr>
            <a:r>
              <a:rPr lang="pl-PL" dirty="0">
                <a:solidFill>
                  <a:schemeClr val="tx1"/>
                </a:solidFill>
                <a:latin typeface="Lato" panose="020F0502020204030203" pitchFamily="34" charset="0"/>
              </a:rPr>
              <a:t> niechęć do jeżdżenia do szkoły autobusem z innymi – dzieci proszą, by rodzic je odwiózł,</a:t>
            </a:r>
            <a:endParaRPr lang="pl-PL" b="0" i="0" dirty="0">
              <a:solidFill>
                <a:schemeClr val="tx1"/>
              </a:solidFill>
              <a:effectLst/>
              <a:latin typeface="Lato" panose="020F0502020204030203" pitchFamily="34" charset="0"/>
            </a:endParaRPr>
          </a:p>
          <a:p>
            <a:pPr algn="just">
              <a:buFont typeface="Arial" panose="020B0604020202020204" pitchFamily="34" charset="0"/>
              <a:buChar char="•"/>
            </a:pPr>
            <a:r>
              <a:rPr lang="pl-PL" b="0" i="0" dirty="0">
                <a:solidFill>
                  <a:schemeClr val="tx1"/>
                </a:solidFill>
                <a:effectLst/>
                <a:latin typeface="Lato" panose="020F0502020204030203" pitchFamily="34" charset="0"/>
              </a:rPr>
              <a:t>brak opowiadania o relacjach z innymi,</a:t>
            </a:r>
          </a:p>
          <a:p>
            <a:pPr algn="just">
              <a:buFont typeface="Arial" panose="020B0604020202020204" pitchFamily="34" charset="0"/>
              <a:buChar char="•"/>
            </a:pPr>
            <a:r>
              <a:rPr lang="pl-PL" i="0" dirty="0">
                <a:solidFill>
                  <a:schemeClr val="tx1"/>
                </a:solidFill>
                <a:effectLst/>
                <a:latin typeface="Lato" panose="020F0502020204030203" pitchFamily="34" charset="0"/>
              </a:rPr>
              <a:t>gorsze wyniki w nauce,</a:t>
            </a:r>
          </a:p>
          <a:p>
            <a:pPr algn="just">
              <a:buFont typeface="Arial" panose="020B0604020202020204" pitchFamily="34" charset="0"/>
              <a:buChar char="•"/>
            </a:pPr>
            <a:r>
              <a:rPr lang="pl-PL" i="0" dirty="0">
                <a:solidFill>
                  <a:schemeClr val="tx1"/>
                </a:solidFill>
                <a:effectLst/>
                <a:latin typeface="Lato" panose="020F0502020204030203" pitchFamily="34" charset="0"/>
              </a:rPr>
              <a:t>koszmary nocne,</a:t>
            </a:r>
          </a:p>
          <a:p>
            <a:pPr algn="just">
              <a:buFont typeface="Arial" panose="020B0604020202020204" pitchFamily="34" charset="0"/>
              <a:buChar char="•"/>
            </a:pPr>
            <a:r>
              <a:rPr lang="pl-PL" b="0" i="0" dirty="0">
                <a:solidFill>
                  <a:schemeClr val="tx1"/>
                </a:solidFill>
                <a:effectLst/>
                <a:latin typeface="Lato" panose="020F0502020204030203" pitchFamily="34" charset="0"/>
              </a:rPr>
              <a:t>brak energii u dziecka,</a:t>
            </a:r>
          </a:p>
          <a:p>
            <a:pPr algn="just">
              <a:buFont typeface="Arial" panose="020B0604020202020204" pitchFamily="34" charset="0"/>
              <a:buChar char="•"/>
            </a:pPr>
            <a:r>
              <a:rPr lang="pl-PL" i="0" dirty="0">
                <a:solidFill>
                  <a:schemeClr val="tx1"/>
                </a:solidFill>
                <a:effectLst/>
                <a:latin typeface="Lato" panose="020F0502020204030203" pitchFamily="34" charset="0"/>
              </a:rPr>
              <a:t>agresję dziecka w stosunku do rodziców i/lub rodzeństwa,</a:t>
            </a:r>
          </a:p>
          <a:p>
            <a:pPr algn="just">
              <a:buFont typeface="Arial" panose="020B0604020202020204" pitchFamily="34" charset="0"/>
              <a:buChar char="•"/>
            </a:pPr>
            <a:r>
              <a:rPr lang="pl-PL" dirty="0">
                <a:solidFill>
                  <a:schemeClr val="tx1"/>
                </a:solidFill>
                <a:latin typeface="Lato" panose="020F0502020204030203" pitchFamily="34" charset="0"/>
              </a:rPr>
              <a:t>płaczliwość, </a:t>
            </a:r>
          </a:p>
          <a:p>
            <a:pPr algn="just">
              <a:buFont typeface="Arial" panose="020B0604020202020204" pitchFamily="34" charset="0"/>
              <a:buChar char="•"/>
            </a:pPr>
            <a:r>
              <a:rPr lang="pl-PL" i="0" dirty="0">
                <a:solidFill>
                  <a:schemeClr val="tx1"/>
                </a:solidFill>
                <a:effectLst/>
                <a:latin typeface="Lato" panose="020F0502020204030203" pitchFamily="34" charset="0"/>
              </a:rPr>
              <a:t>bóle głowy, bóle brzucha, wymioty, nudności, kłopoty ze snem,</a:t>
            </a:r>
          </a:p>
          <a:p>
            <a:pPr algn="just">
              <a:buFont typeface="Arial" panose="020B0604020202020204" pitchFamily="34" charset="0"/>
              <a:buChar char="•"/>
            </a:pPr>
            <a:r>
              <a:rPr lang="pl-PL" b="1" i="0" dirty="0">
                <a:solidFill>
                  <a:schemeClr val="tx1"/>
                </a:solidFill>
                <a:effectLst/>
                <a:latin typeface="Lato" panose="020F0502020204030203" pitchFamily="34" charset="0"/>
              </a:rPr>
              <a:t>nagła zmiana zachowania</a:t>
            </a:r>
            <a:r>
              <a:rPr lang="pl-PL" dirty="0">
                <a:solidFill>
                  <a:schemeClr val="tx1"/>
                </a:solidFill>
                <a:latin typeface="Lato" panose="020F0502020204030203" pitchFamily="34" charset="0"/>
              </a:rPr>
              <a:t> np.</a:t>
            </a:r>
            <a:r>
              <a:rPr lang="pl-PL" b="0" i="0" dirty="0">
                <a:solidFill>
                  <a:schemeClr val="tx1"/>
                </a:solidFill>
                <a:effectLst/>
                <a:latin typeface="Lato" panose="020F0502020204030203" pitchFamily="34" charset="0"/>
              </a:rPr>
              <a:t> Dziecko z radosnego staje się smutne, przygnębione i zamknięte w sobie.</a:t>
            </a:r>
          </a:p>
        </p:txBody>
      </p:sp>
    </p:spTree>
    <p:extLst>
      <p:ext uri="{BB962C8B-B14F-4D97-AF65-F5344CB8AC3E}">
        <p14:creationId xmlns:p14="http://schemas.microsoft.com/office/powerpoint/2010/main" val="874648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EE93BB3-9855-45C3-DBF6-E1049F21A02E}"/>
              </a:ext>
            </a:extLst>
          </p:cNvPr>
          <p:cNvSpPr>
            <a:spLocks noGrp="1"/>
          </p:cNvSpPr>
          <p:nvPr>
            <p:ph type="title"/>
          </p:nvPr>
        </p:nvSpPr>
        <p:spPr>
          <a:xfrm>
            <a:off x="1834919" y="685800"/>
            <a:ext cx="3705269" cy="5308599"/>
          </a:xfrm>
        </p:spPr>
        <p:txBody>
          <a:bodyPr>
            <a:normAutofit/>
          </a:bodyPr>
          <a:lstStyle/>
          <a:p>
            <a:r>
              <a:rPr lang="pl-PL" sz="3200" dirty="0">
                <a:solidFill>
                  <a:srgbClr val="FFFFFF"/>
                </a:solidFill>
              </a:rPr>
              <a:t>JAK REAGOWAĆ KIEDY DZIECKO </a:t>
            </a:r>
            <a:r>
              <a:rPr lang="pl-PL" sz="3200" dirty="0" err="1">
                <a:solidFill>
                  <a:srgbClr val="FFFFFF"/>
                </a:solidFill>
              </a:rPr>
              <a:t>ZGŁASzA</a:t>
            </a:r>
            <a:r>
              <a:rPr lang="pl-PL" sz="3200" dirty="0">
                <a:solidFill>
                  <a:srgbClr val="FFFFFF"/>
                </a:solidFill>
              </a:rPr>
              <a:t> PROBLEM?</a:t>
            </a:r>
          </a:p>
        </p:txBody>
      </p:sp>
      <p:sp>
        <p:nvSpPr>
          <p:cNvPr id="3" name="Symbol zastępczy zawartości 2">
            <a:extLst>
              <a:ext uri="{FF2B5EF4-FFF2-40B4-BE49-F238E27FC236}">
                <a16:creationId xmlns:a16="http://schemas.microsoft.com/office/drawing/2014/main" id="{9CCE4465-422D-DC3C-7ED7-823AC13855AC}"/>
              </a:ext>
            </a:extLst>
          </p:cNvPr>
          <p:cNvSpPr>
            <a:spLocks noGrp="1"/>
          </p:cNvSpPr>
          <p:nvPr>
            <p:ph idx="1"/>
          </p:nvPr>
        </p:nvSpPr>
        <p:spPr>
          <a:xfrm>
            <a:off x="6096001" y="150920"/>
            <a:ext cx="5764566" cy="6409678"/>
          </a:xfrm>
        </p:spPr>
        <p:txBody>
          <a:bodyPr>
            <a:normAutofit lnSpcReduction="10000"/>
          </a:bodyPr>
          <a:lstStyle/>
          <a:p>
            <a:pPr fontAlgn="base">
              <a:lnSpc>
                <a:spcPct val="90000"/>
              </a:lnSpc>
            </a:pPr>
            <a:r>
              <a:rPr lang="pl-PL" dirty="0">
                <a:solidFill>
                  <a:schemeClr val="tx1"/>
                </a:solidFill>
                <a:latin typeface="Crimson Text"/>
              </a:rPr>
              <a:t>W</a:t>
            </a:r>
            <a:r>
              <a:rPr lang="pl-PL" b="0" i="0" dirty="0">
                <a:solidFill>
                  <a:schemeClr val="tx1"/>
                </a:solidFill>
                <a:effectLst/>
                <a:latin typeface="Crimson Text"/>
              </a:rPr>
              <a:t>iększość dzieci sygnalizuje problem późno. Kiedy hejt już od jakiegoś czasu trwa, kiedy dziecko zupełnie nie jest w stanie sobie z nim poradzić.</a:t>
            </a:r>
          </a:p>
          <a:p>
            <a:pPr fontAlgn="base">
              <a:lnSpc>
                <a:spcPct val="90000"/>
              </a:lnSpc>
            </a:pPr>
            <a:r>
              <a:rPr lang="pl-PL" b="0" i="0" dirty="0">
                <a:solidFill>
                  <a:schemeClr val="tx1"/>
                </a:solidFill>
                <a:effectLst/>
                <a:latin typeface="Crimson Text"/>
              </a:rPr>
              <a:t> Albo rodzice i nauczyciele dowiadują się o nim po próbie samookaleczenia, bo dopiero wtedy zaczynają drążyć i pytać. </a:t>
            </a:r>
          </a:p>
          <a:p>
            <a:pPr fontAlgn="base">
              <a:lnSpc>
                <a:spcPct val="90000"/>
              </a:lnSpc>
            </a:pPr>
            <a:r>
              <a:rPr lang="pl-PL" b="0" i="0" dirty="0">
                <a:solidFill>
                  <a:schemeClr val="tx1"/>
                </a:solidFill>
                <a:effectLst/>
                <a:latin typeface="Crimson Text"/>
              </a:rPr>
              <a:t>Dzieci nie mówią o problemach najczęściej z 3 powodów:</a:t>
            </a:r>
          </a:p>
          <a:p>
            <a:pPr fontAlgn="base">
              <a:lnSpc>
                <a:spcPct val="90000"/>
              </a:lnSpc>
              <a:buFontTx/>
              <a:buChar char="-"/>
            </a:pPr>
            <a:r>
              <a:rPr lang="pl-PL" b="0" i="0" dirty="0">
                <a:solidFill>
                  <a:schemeClr val="tx1"/>
                </a:solidFill>
                <a:effectLst/>
                <a:latin typeface="Crimson Text"/>
              </a:rPr>
              <a:t>ponieważ nie sądzą, że im pomożemy, </a:t>
            </a:r>
          </a:p>
          <a:p>
            <a:pPr fontAlgn="base">
              <a:lnSpc>
                <a:spcPct val="90000"/>
              </a:lnSpc>
              <a:buFontTx/>
              <a:buChar char="-"/>
            </a:pPr>
            <a:r>
              <a:rPr lang="pl-PL" dirty="0">
                <a:solidFill>
                  <a:schemeClr val="tx1"/>
                </a:solidFill>
                <a:latin typeface="Crimson Text"/>
              </a:rPr>
              <a:t>ponieważ liczą na to, ze problem sam przeminie,</a:t>
            </a:r>
          </a:p>
          <a:p>
            <a:pPr fontAlgn="base">
              <a:lnSpc>
                <a:spcPct val="90000"/>
              </a:lnSpc>
              <a:buFontTx/>
              <a:buChar char="-"/>
            </a:pPr>
            <a:r>
              <a:rPr lang="pl-PL" dirty="0">
                <a:solidFill>
                  <a:schemeClr val="tx1"/>
                </a:solidFill>
                <a:latin typeface="Crimson Text"/>
              </a:rPr>
              <a:t>p</a:t>
            </a:r>
            <a:r>
              <a:rPr lang="pl-PL" b="0" i="0" dirty="0">
                <a:solidFill>
                  <a:schemeClr val="tx1"/>
                </a:solidFill>
                <a:effectLst/>
                <a:latin typeface="Crimson Text"/>
              </a:rPr>
              <a:t>onieważ boją się, że będzie gorzej. </a:t>
            </a:r>
          </a:p>
          <a:p>
            <a:pPr fontAlgn="base">
              <a:lnSpc>
                <a:spcPct val="90000"/>
              </a:lnSpc>
            </a:pPr>
            <a:r>
              <a:rPr lang="pl-PL" b="0" i="0" dirty="0">
                <a:solidFill>
                  <a:schemeClr val="tx1"/>
                </a:solidFill>
                <a:effectLst/>
                <a:latin typeface="Crimson Text"/>
              </a:rPr>
              <a:t>Dobrze jest wyposażyć dziecko w takie umiejętności, żeby pierwszą falę hejtu umiało przyjąć samo i żeby jak najszybciej powiedziało dorosłym o tym, co się dzieje. Komuś, komu ufa. Komuś, kto potraktuje jego problem poważnie. To bardzo istotne, żeby dziecko miało kogoś takiego w otoczeniu. </a:t>
            </a:r>
          </a:p>
          <a:p>
            <a:pPr fontAlgn="base">
              <a:lnSpc>
                <a:spcPct val="90000"/>
              </a:lnSpc>
            </a:pPr>
            <a:r>
              <a:rPr lang="pl-PL" b="0" i="0" dirty="0">
                <a:solidFill>
                  <a:schemeClr val="tx1"/>
                </a:solidFill>
                <a:effectLst/>
                <a:latin typeface="abril-titling"/>
              </a:rPr>
              <a:t>Rodzic w każdym momencie może, zgłosić sprawę na policję. </a:t>
            </a:r>
          </a:p>
        </p:txBody>
      </p:sp>
    </p:spTree>
    <p:extLst>
      <p:ext uri="{BB962C8B-B14F-4D97-AF65-F5344CB8AC3E}">
        <p14:creationId xmlns:p14="http://schemas.microsoft.com/office/powerpoint/2010/main" val="5703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EE93BB3-9855-45C3-DBF6-E1049F21A02E}"/>
              </a:ext>
            </a:extLst>
          </p:cNvPr>
          <p:cNvSpPr>
            <a:spLocks noGrp="1"/>
          </p:cNvSpPr>
          <p:nvPr>
            <p:ph type="title"/>
          </p:nvPr>
        </p:nvSpPr>
        <p:spPr>
          <a:xfrm>
            <a:off x="1834919" y="685800"/>
            <a:ext cx="3705269" cy="5308599"/>
          </a:xfrm>
        </p:spPr>
        <p:txBody>
          <a:bodyPr>
            <a:normAutofit/>
          </a:bodyPr>
          <a:lstStyle/>
          <a:p>
            <a:r>
              <a:rPr lang="pl-PL" sz="3200" dirty="0">
                <a:solidFill>
                  <a:srgbClr val="FFFFFF"/>
                </a:solidFill>
              </a:rPr>
              <a:t>JAK REAGOWAĆ KIEDY DZIECKO </a:t>
            </a:r>
            <a:r>
              <a:rPr lang="pl-PL" sz="3200" dirty="0" err="1">
                <a:solidFill>
                  <a:srgbClr val="FFFFFF"/>
                </a:solidFill>
              </a:rPr>
              <a:t>ZGŁASzA</a:t>
            </a:r>
            <a:r>
              <a:rPr lang="pl-PL" sz="3200" dirty="0">
                <a:solidFill>
                  <a:srgbClr val="FFFFFF"/>
                </a:solidFill>
              </a:rPr>
              <a:t> PROBLEM?</a:t>
            </a:r>
          </a:p>
        </p:txBody>
      </p:sp>
      <p:sp>
        <p:nvSpPr>
          <p:cNvPr id="3" name="Symbol zastępczy zawartości 2">
            <a:extLst>
              <a:ext uri="{FF2B5EF4-FFF2-40B4-BE49-F238E27FC236}">
                <a16:creationId xmlns:a16="http://schemas.microsoft.com/office/drawing/2014/main" id="{9CCE4465-422D-DC3C-7ED7-823AC13855AC}"/>
              </a:ext>
            </a:extLst>
          </p:cNvPr>
          <p:cNvSpPr>
            <a:spLocks noGrp="1"/>
          </p:cNvSpPr>
          <p:nvPr>
            <p:ph idx="1"/>
          </p:nvPr>
        </p:nvSpPr>
        <p:spPr>
          <a:xfrm>
            <a:off x="6096001" y="150920"/>
            <a:ext cx="5764566" cy="6409678"/>
          </a:xfrm>
        </p:spPr>
        <p:txBody>
          <a:bodyPr>
            <a:normAutofit/>
          </a:bodyPr>
          <a:lstStyle/>
          <a:p>
            <a:pPr fontAlgn="base">
              <a:lnSpc>
                <a:spcPct val="90000"/>
              </a:lnSpc>
            </a:pPr>
            <a:r>
              <a:rPr lang="pl-PL" dirty="0">
                <a:solidFill>
                  <a:schemeClr val="tx1"/>
                </a:solidFill>
                <a:latin typeface="Crimson Text"/>
              </a:rPr>
              <a:t>Jeśli hejt dzieje się w szkole lub </a:t>
            </a:r>
            <a:r>
              <a:rPr lang="pl-PL" dirty="0" err="1">
                <a:solidFill>
                  <a:schemeClr val="tx1"/>
                </a:solidFill>
                <a:latin typeface="Crimson Text"/>
              </a:rPr>
              <a:t>hejterem</a:t>
            </a:r>
            <a:r>
              <a:rPr lang="pl-PL" dirty="0">
                <a:solidFill>
                  <a:schemeClr val="tx1"/>
                </a:solidFill>
                <a:latin typeface="Crimson Text"/>
              </a:rPr>
              <a:t> jest znajomy ze szkoły zgłaszamy to wychowawcy, dyrektorowi, psychologowi, pedagogowi i </a:t>
            </a:r>
            <a:r>
              <a:rPr lang="pl-PL" b="1" dirty="0">
                <a:solidFill>
                  <a:schemeClr val="tx1"/>
                </a:solidFill>
                <a:latin typeface="Crimson Text"/>
              </a:rPr>
              <a:t>współpracujemy</a:t>
            </a:r>
            <a:r>
              <a:rPr lang="pl-PL" dirty="0">
                <a:solidFill>
                  <a:schemeClr val="tx1"/>
                </a:solidFill>
                <a:latin typeface="Crimson Text"/>
              </a:rPr>
              <a:t> by rozwiązać sytuację. </a:t>
            </a:r>
          </a:p>
          <a:p>
            <a:pPr fontAlgn="base">
              <a:lnSpc>
                <a:spcPct val="90000"/>
              </a:lnSpc>
            </a:pPr>
            <a:r>
              <a:rPr lang="pl-PL" dirty="0">
                <a:solidFill>
                  <a:schemeClr val="tx1"/>
                </a:solidFill>
                <a:latin typeface="Crimson Text"/>
              </a:rPr>
              <a:t>Dobrym rozwiązaniem jest również próba </a:t>
            </a:r>
            <a:r>
              <a:rPr lang="pl-PL" b="1" dirty="0">
                <a:solidFill>
                  <a:schemeClr val="tx1"/>
                </a:solidFill>
                <a:latin typeface="Crimson Text"/>
              </a:rPr>
              <a:t>spokojnego</a:t>
            </a:r>
            <a:r>
              <a:rPr lang="pl-PL" dirty="0">
                <a:solidFill>
                  <a:schemeClr val="tx1"/>
                </a:solidFill>
                <a:latin typeface="Crimson Text"/>
              </a:rPr>
              <a:t> wyjaśnienia sprawy z rodzicami dziecka, który hejtuje nasze dziecko. </a:t>
            </a:r>
          </a:p>
          <a:p>
            <a:pPr fontAlgn="base">
              <a:lnSpc>
                <a:spcPct val="90000"/>
              </a:lnSpc>
            </a:pPr>
            <a:r>
              <a:rPr lang="pl-PL" dirty="0">
                <a:solidFill>
                  <a:schemeClr val="tx1"/>
                </a:solidFill>
                <a:latin typeface="Crimson Text"/>
              </a:rPr>
              <a:t>Jeśli dziecko prześladowane jest przez osobę nieznajomą, można zablokować </a:t>
            </a:r>
            <a:r>
              <a:rPr lang="pl-PL" dirty="0" err="1">
                <a:solidFill>
                  <a:schemeClr val="tx1"/>
                </a:solidFill>
                <a:latin typeface="Crimson Text"/>
              </a:rPr>
              <a:t>hejtera</a:t>
            </a:r>
            <a:r>
              <a:rPr lang="pl-PL" dirty="0">
                <a:solidFill>
                  <a:schemeClr val="tx1"/>
                </a:solidFill>
                <a:latin typeface="Crimson Text"/>
              </a:rPr>
              <a:t>, zgłosić problem administratorowi serwisu. Należy też powiedzieć dziecku, by nie odpowiadało na zaczepki w sieci.</a:t>
            </a:r>
          </a:p>
          <a:p>
            <a:pPr fontAlgn="base">
              <a:lnSpc>
                <a:spcPct val="90000"/>
              </a:lnSpc>
            </a:pPr>
            <a:r>
              <a:rPr lang="pl-PL" dirty="0">
                <a:solidFill>
                  <a:schemeClr val="tx1"/>
                </a:solidFill>
                <a:latin typeface="Crimson Text"/>
              </a:rPr>
              <a:t>Ważne słowa, które dziecko powinno usłyszeć od rodzica, to: „Nikt nie ma prawa cię krzywdzić”, „To, co się stało, nie jest twoją winą, bo każdego mogło to spotkać”. </a:t>
            </a:r>
          </a:p>
          <a:p>
            <a:pPr fontAlgn="base">
              <a:lnSpc>
                <a:spcPct val="90000"/>
              </a:lnSpc>
            </a:pPr>
            <a:r>
              <a:rPr lang="pl-PL" dirty="0">
                <a:solidFill>
                  <a:schemeClr val="tx1"/>
                </a:solidFill>
                <a:latin typeface="Crimson Text"/>
              </a:rPr>
              <a:t>Ważne jest wsparcie dziecka, uświadomienie mu, że nie jest takie, jak mu wmawia </a:t>
            </a:r>
            <a:r>
              <a:rPr lang="pl-PL" dirty="0" err="1">
                <a:solidFill>
                  <a:schemeClr val="tx1"/>
                </a:solidFill>
                <a:latin typeface="Crimson Text"/>
              </a:rPr>
              <a:t>hejter</a:t>
            </a:r>
            <a:r>
              <a:rPr lang="pl-PL" dirty="0">
                <a:solidFill>
                  <a:schemeClr val="tx1"/>
                </a:solidFill>
                <a:latin typeface="Crimson Text"/>
              </a:rPr>
              <a:t>, że prawdopodobnie nigdy nie powiedziałby mu tego w twarz oraz że w Internecie jest wiele nieprawdy i prowokacji. </a:t>
            </a:r>
            <a:endParaRPr lang="pl-PL" b="0" i="0" dirty="0">
              <a:solidFill>
                <a:schemeClr val="tx1"/>
              </a:solidFill>
              <a:effectLst/>
              <a:latin typeface="abril-titling"/>
            </a:endParaRPr>
          </a:p>
        </p:txBody>
      </p:sp>
    </p:spTree>
    <p:extLst>
      <p:ext uri="{BB962C8B-B14F-4D97-AF65-F5344CB8AC3E}">
        <p14:creationId xmlns:p14="http://schemas.microsoft.com/office/powerpoint/2010/main" val="401192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2F9FF7-8536-BE76-8B1E-5F86C676B982}"/>
              </a:ext>
            </a:extLst>
          </p:cNvPr>
          <p:cNvSpPr>
            <a:spLocks noGrp="1"/>
          </p:cNvSpPr>
          <p:nvPr>
            <p:ph type="title"/>
          </p:nvPr>
        </p:nvSpPr>
        <p:spPr>
          <a:xfrm>
            <a:off x="1385547" y="-59635"/>
            <a:ext cx="8534400" cy="1507067"/>
          </a:xfrm>
        </p:spPr>
        <p:txBody>
          <a:bodyPr/>
          <a:lstStyle/>
          <a:p>
            <a:pPr algn="ctr"/>
            <a:r>
              <a:rPr lang="pl-PL" dirty="0">
                <a:solidFill>
                  <a:schemeClr val="bg1"/>
                </a:solidFill>
              </a:rPr>
              <a:t>JAK REAGOWAĆ- PODSUMOWANIE</a:t>
            </a:r>
          </a:p>
        </p:txBody>
      </p:sp>
      <p:graphicFrame>
        <p:nvGraphicFramePr>
          <p:cNvPr id="5" name="Symbol zastępczy zawartości 2">
            <a:extLst>
              <a:ext uri="{FF2B5EF4-FFF2-40B4-BE49-F238E27FC236}">
                <a16:creationId xmlns:a16="http://schemas.microsoft.com/office/drawing/2014/main" id="{E9416B24-1D35-FDAB-4122-8F815F5D494E}"/>
              </a:ext>
            </a:extLst>
          </p:cNvPr>
          <p:cNvGraphicFramePr>
            <a:graphicFrameLocks noGrp="1"/>
          </p:cNvGraphicFramePr>
          <p:nvPr>
            <p:ph idx="1"/>
            <p:extLst>
              <p:ext uri="{D42A27DB-BD31-4B8C-83A1-F6EECF244321}">
                <p14:modId xmlns:p14="http://schemas.microsoft.com/office/powerpoint/2010/main" val="3838261820"/>
              </p:ext>
            </p:extLst>
          </p:nvPr>
        </p:nvGraphicFramePr>
        <p:xfrm>
          <a:off x="790113" y="1154097"/>
          <a:ext cx="10768613" cy="5308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99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6790158-2C09-E672-ABA7-A3812756E80B}"/>
              </a:ext>
            </a:extLst>
          </p:cNvPr>
          <p:cNvSpPr>
            <a:spLocks noGrp="1"/>
          </p:cNvSpPr>
          <p:nvPr>
            <p:ph type="title"/>
          </p:nvPr>
        </p:nvSpPr>
        <p:spPr>
          <a:xfrm>
            <a:off x="1834919" y="685800"/>
            <a:ext cx="3705269" cy="5308599"/>
          </a:xfrm>
        </p:spPr>
        <p:txBody>
          <a:bodyPr>
            <a:normAutofit/>
          </a:bodyPr>
          <a:lstStyle/>
          <a:p>
            <a:r>
              <a:rPr lang="pl-PL" sz="3200">
                <a:solidFill>
                  <a:srgbClr val="FFFFFF"/>
                </a:solidFill>
              </a:rPr>
              <a:t>DYSKUSJA</a:t>
            </a:r>
          </a:p>
        </p:txBody>
      </p:sp>
      <p:sp>
        <p:nvSpPr>
          <p:cNvPr id="3" name="Symbol zastępczy zawartości 2">
            <a:extLst>
              <a:ext uri="{FF2B5EF4-FFF2-40B4-BE49-F238E27FC236}">
                <a16:creationId xmlns:a16="http://schemas.microsoft.com/office/drawing/2014/main" id="{6C233BE7-7C26-9AE0-2FCA-292A79B2F095}"/>
              </a:ext>
            </a:extLst>
          </p:cNvPr>
          <p:cNvSpPr>
            <a:spLocks noGrp="1"/>
          </p:cNvSpPr>
          <p:nvPr>
            <p:ph idx="1"/>
          </p:nvPr>
        </p:nvSpPr>
        <p:spPr>
          <a:xfrm>
            <a:off x="6532353" y="455543"/>
            <a:ext cx="4843296" cy="5946913"/>
          </a:xfrm>
        </p:spPr>
        <p:txBody>
          <a:bodyPr>
            <a:normAutofit/>
          </a:bodyPr>
          <a:lstStyle/>
          <a:p>
            <a:r>
              <a:rPr lang="pl-PL" sz="1800" dirty="0">
                <a:solidFill>
                  <a:srgbClr val="FFFFFF"/>
                </a:solidFill>
              </a:rPr>
              <a:t>Czy spotykacie się z hejtem i mową nienawiści u dzieci i dorosłych? </a:t>
            </a:r>
          </a:p>
          <a:p>
            <a:endParaRPr lang="pl-PL" sz="1800" dirty="0">
              <a:solidFill>
                <a:srgbClr val="FFFFFF"/>
              </a:solidFill>
            </a:endParaRPr>
          </a:p>
          <a:p>
            <a:endParaRPr lang="pl-PL" sz="1800" dirty="0">
              <a:solidFill>
                <a:srgbClr val="FFFFFF"/>
              </a:solidFill>
            </a:endParaRPr>
          </a:p>
          <a:p>
            <a:r>
              <a:rPr lang="pl-PL" sz="1800" dirty="0">
                <a:solidFill>
                  <a:srgbClr val="FFFFFF"/>
                </a:solidFill>
              </a:rPr>
              <a:t>Czy Wasze dzieci były ofiarami hejtu/ lub mowy nienawiści? </a:t>
            </a:r>
          </a:p>
          <a:p>
            <a:endParaRPr lang="pl-PL" sz="1800" dirty="0">
              <a:solidFill>
                <a:srgbClr val="FFFFFF"/>
              </a:solidFill>
            </a:endParaRPr>
          </a:p>
          <a:p>
            <a:endParaRPr lang="pl-PL" sz="1800" dirty="0">
              <a:solidFill>
                <a:srgbClr val="FFFFFF"/>
              </a:solidFill>
            </a:endParaRPr>
          </a:p>
          <a:p>
            <a:r>
              <a:rPr lang="pl-PL" sz="1800" dirty="0">
                <a:solidFill>
                  <a:srgbClr val="FFFFFF"/>
                </a:solidFill>
              </a:rPr>
              <a:t>Jakie poczyniliście kroki w tej sytuacji?</a:t>
            </a:r>
          </a:p>
          <a:p>
            <a:pPr marL="0" indent="0">
              <a:buNone/>
            </a:pPr>
            <a:r>
              <a:rPr lang="pl-PL" sz="1800" dirty="0">
                <a:solidFill>
                  <a:srgbClr val="FFFFFF"/>
                </a:solidFill>
              </a:rPr>
              <a:t> </a:t>
            </a:r>
          </a:p>
          <a:p>
            <a:pPr marL="0" indent="0">
              <a:buNone/>
            </a:pPr>
            <a:endParaRPr lang="pl-PL" sz="1800" dirty="0">
              <a:solidFill>
                <a:srgbClr val="FFFFFF"/>
              </a:solidFill>
            </a:endParaRPr>
          </a:p>
          <a:p>
            <a:r>
              <a:rPr lang="pl-PL" sz="1800" dirty="0">
                <a:solidFill>
                  <a:srgbClr val="FFFFFF"/>
                </a:solidFill>
              </a:rPr>
              <a:t>Czy Wasze dziecko było sprawcą hejtu lub mowy nienawiści? Jak je wsparliście? </a:t>
            </a:r>
          </a:p>
          <a:p>
            <a:endParaRPr lang="pl-PL" sz="1800" dirty="0">
              <a:solidFill>
                <a:srgbClr val="FFFFFF"/>
              </a:solidFill>
            </a:endParaRPr>
          </a:p>
          <a:p>
            <a:endParaRPr lang="pl-PL" sz="1800" dirty="0">
              <a:solidFill>
                <a:srgbClr val="FFFFFF"/>
              </a:solidFill>
            </a:endParaRPr>
          </a:p>
        </p:txBody>
      </p:sp>
    </p:spTree>
    <p:extLst>
      <p:ext uri="{BB962C8B-B14F-4D97-AF65-F5344CB8AC3E}">
        <p14:creationId xmlns:p14="http://schemas.microsoft.com/office/powerpoint/2010/main" val="125090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6790158-2C09-E672-ABA7-A3812756E80B}"/>
              </a:ext>
            </a:extLst>
          </p:cNvPr>
          <p:cNvSpPr>
            <a:spLocks noGrp="1"/>
          </p:cNvSpPr>
          <p:nvPr>
            <p:ph type="title"/>
          </p:nvPr>
        </p:nvSpPr>
        <p:spPr>
          <a:xfrm>
            <a:off x="1834919" y="685800"/>
            <a:ext cx="3705269" cy="5308599"/>
          </a:xfrm>
        </p:spPr>
        <p:txBody>
          <a:bodyPr>
            <a:normAutofit/>
          </a:bodyPr>
          <a:lstStyle/>
          <a:p>
            <a:r>
              <a:rPr lang="pl-PL" sz="3200">
                <a:solidFill>
                  <a:srgbClr val="FFFFFF"/>
                </a:solidFill>
              </a:rPr>
              <a:t>DYSKUSJA</a:t>
            </a:r>
          </a:p>
        </p:txBody>
      </p:sp>
      <p:sp>
        <p:nvSpPr>
          <p:cNvPr id="3" name="Symbol zastępczy zawartości 2">
            <a:extLst>
              <a:ext uri="{FF2B5EF4-FFF2-40B4-BE49-F238E27FC236}">
                <a16:creationId xmlns:a16="http://schemas.microsoft.com/office/drawing/2014/main" id="{6C233BE7-7C26-9AE0-2FCA-292A79B2F095}"/>
              </a:ext>
            </a:extLst>
          </p:cNvPr>
          <p:cNvSpPr>
            <a:spLocks noGrp="1"/>
          </p:cNvSpPr>
          <p:nvPr>
            <p:ph idx="1"/>
          </p:nvPr>
        </p:nvSpPr>
        <p:spPr>
          <a:xfrm>
            <a:off x="6427820" y="447261"/>
            <a:ext cx="5459379" cy="6182139"/>
          </a:xfrm>
        </p:spPr>
        <p:txBody>
          <a:bodyPr>
            <a:normAutofit fontScale="92500" lnSpcReduction="10000"/>
          </a:bodyPr>
          <a:lstStyle/>
          <a:p>
            <a:endParaRPr lang="pl-PL" sz="1800" dirty="0">
              <a:solidFill>
                <a:srgbClr val="FFFFFF"/>
              </a:solidFill>
            </a:endParaRPr>
          </a:p>
          <a:p>
            <a:endParaRPr lang="pl-PL" sz="1800" dirty="0">
              <a:solidFill>
                <a:srgbClr val="FFFFFF"/>
              </a:solidFill>
            </a:endParaRPr>
          </a:p>
          <a:p>
            <a:endParaRPr lang="pl-PL" sz="1800" dirty="0">
              <a:solidFill>
                <a:srgbClr val="FFFFFF"/>
              </a:solidFill>
            </a:endParaRPr>
          </a:p>
          <a:p>
            <a:r>
              <a:rPr lang="pl-PL" sz="1800" dirty="0">
                <a:solidFill>
                  <a:srgbClr val="FFFFFF"/>
                </a:solidFill>
              </a:rPr>
              <a:t>Czego Waszym zdaniem brakuje w szkołach w kontekście hejtu / mowy nienawiści? </a:t>
            </a:r>
          </a:p>
          <a:p>
            <a:endParaRPr lang="pl-PL" sz="1800" dirty="0">
              <a:solidFill>
                <a:srgbClr val="FFFFFF"/>
              </a:solidFill>
            </a:endParaRPr>
          </a:p>
          <a:p>
            <a:endParaRPr lang="pl-PL" sz="1800" dirty="0">
              <a:solidFill>
                <a:srgbClr val="FFFFFF"/>
              </a:solidFill>
            </a:endParaRPr>
          </a:p>
          <a:p>
            <a:r>
              <a:rPr lang="pl-PL" sz="1800" dirty="0">
                <a:solidFill>
                  <a:srgbClr val="FFFFFF"/>
                </a:solidFill>
              </a:rPr>
              <a:t>Jakie działania były by dla Was przydatne i pomocne w tym temacie?</a:t>
            </a:r>
          </a:p>
          <a:p>
            <a:endParaRPr lang="pl-PL" sz="1800" dirty="0">
              <a:solidFill>
                <a:srgbClr val="FFFFFF"/>
              </a:solidFill>
            </a:endParaRPr>
          </a:p>
          <a:p>
            <a:pPr marL="0" indent="0">
              <a:buNone/>
            </a:pPr>
            <a:endParaRPr lang="pl-PL" sz="1800" dirty="0">
              <a:solidFill>
                <a:srgbClr val="FFFFFF"/>
              </a:solidFill>
            </a:endParaRPr>
          </a:p>
          <a:p>
            <a:r>
              <a:rPr lang="pl-PL" sz="1800" dirty="0">
                <a:solidFill>
                  <a:srgbClr val="FFFFFF"/>
                </a:solidFill>
              </a:rPr>
              <a:t>Co możecie sami jako rodzice zrobić by przeciwdziałać rozprzestrzenianiu się hejtu wśród dzieci?</a:t>
            </a:r>
          </a:p>
          <a:p>
            <a:endParaRPr lang="pl-PL" sz="1800" dirty="0">
              <a:solidFill>
                <a:srgbClr val="FFFFFF"/>
              </a:solidFill>
            </a:endParaRPr>
          </a:p>
          <a:p>
            <a:endParaRPr lang="pl-PL" sz="1800" dirty="0">
              <a:solidFill>
                <a:srgbClr val="FFFFFF"/>
              </a:solidFill>
            </a:endParaRPr>
          </a:p>
          <a:p>
            <a:r>
              <a:rPr lang="pl-PL" sz="1800" dirty="0">
                <a:solidFill>
                  <a:srgbClr val="FFFFFF"/>
                </a:solidFill>
              </a:rPr>
              <a:t>Czyjego wsparcia potrzebujecie i w </a:t>
            </a:r>
            <a:r>
              <a:rPr lang="pl-PL" sz="1800">
                <a:solidFill>
                  <a:srgbClr val="FFFFFF"/>
                </a:solidFill>
              </a:rPr>
              <a:t>jakiej formie? </a:t>
            </a:r>
            <a:endParaRPr lang="pl-PL" sz="1800" dirty="0">
              <a:solidFill>
                <a:srgbClr val="FFFFFF"/>
              </a:solidFill>
            </a:endParaRPr>
          </a:p>
          <a:p>
            <a:endParaRPr lang="pl-PL" sz="1800" dirty="0">
              <a:solidFill>
                <a:srgbClr val="FFFFFF"/>
              </a:solidFill>
            </a:endParaRPr>
          </a:p>
          <a:p>
            <a:endParaRPr lang="pl-PL" sz="1800" dirty="0">
              <a:solidFill>
                <a:srgbClr val="FFFFFF"/>
              </a:solidFill>
            </a:endParaRPr>
          </a:p>
          <a:p>
            <a:endParaRPr lang="pl-PL" sz="1800" dirty="0">
              <a:solidFill>
                <a:srgbClr val="FFFFFF"/>
              </a:solidFill>
            </a:endParaRPr>
          </a:p>
          <a:p>
            <a:endParaRPr lang="pl-PL" sz="1800" dirty="0">
              <a:solidFill>
                <a:srgbClr val="FFFFFF"/>
              </a:solidFill>
            </a:endParaRPr>
          </a:p>
          <a:p>
            <a:endParaRPr lang="pl-PL" sz="1800" dirty="0">
              <a:solidFill>
                <a:srgbClr val="FFFFFF"/>
              </a:solidFill>
            </a:endParaRPr>
          </a:p>
        </p:txBody>
      </p:sp>
    </p:spTree>
    <p:extLst>
      <p:ext uri="{BB962C8B-B14F-4D97-AF65-F5344CB8AC3E}">
        <p14:creationId xmlns:p14="http://schemas.microsoft.com/office/powerpoint/2010/main" val="92827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135AEED-5299-D3BA-79E0-292FF0CFF673}"/>
              </a:ext>
            </a:extLst>
          </p:cNvPr>
          <p:cNvSpPr>
            <a:spLocks noGrp="1"/>
          </p:cNvSpPr>
          <p:nvPr>
            <p:ph type="title"/>
          </p:nvPr>
        </p:nvSpPr>
        <p:spPr>
          <a:xfrm>
            <a:off x="1834919" y="685800"/>
            <a:ext cx="3705269" cy="5308599"/>
          </a:xfrm>
        </p:spPr>
        <p:txBody>
          <a:bodyPr>
            <a:normAutofit/>
          </a:bodyPr>
          <a:lstStyle/>
          <a:p>
            <a:r>
              <a:rPr lang="pl-PL" sz="3200" b="1">
                <a:solidFill>
                  <a:srgbClr val="FFFFFF"/>
                </a:solidFill>
              </a:rPr>
              <a:t>MOWA NIENAWIŚCI</a:t>
            </a:r>
          </a:p>
        </p:txBody>
      </p:sp>
      <p:sp>
        <p:nvSpPr>
          <p:cNvPr id="3" name="Symbol zastępczy zawartości 2">
            <a:extLst>
              <a:ext uri="{FF2B5EF4-FFF2-40B4-BE49-F238E27FC236}">
                <a16:creationId xmlns:a16="http://schemas.microsoft.com/office/drawing/2014/main" id="{FB93BCD3-D412-654B-426F-3207632CE756}"/>
              </a:ext>
            </a:extLst>
          </p:cNvPr>
          <p:cNvSpPr>
            <a:spLocks noGrp="1"/>
          </p:cNvSpPr>
          <p:nvPr>
            <p:ph idx="1"/>
          </p:nvPr>
        </p:nvSpPr>
        <p:spPr>
          <a:xfrm>
            <a:off x="6160445" y="0"/>
            <a:ext cx="5297547" cy="6559420"/>
          </a:xfrm>
        </p:spPr>
        <p:txBody>
          <a:bodyPr>
            <a:normAutofit fontScale="92500" lnSpcReduction="10000"/>
          </a:bodyPr>
          <a:lstStyle/>
          <a:p>
            <a:pPr>
              <a:lnSpc>
                <a:spcPct val="90000"/>
              </a:lnSpc>
            </a:pPr>
            <a:r>
              <a:rPr lang="pl-PL" sz="1800" dirty="0">
                <a:solidFill>
                  <a:srgbClr val="FFFFFF"/>
                </a:solidFill>
                <a:latin typeface="Times New Roman" panose="02020603050405020304" pitchFamily="18" charset="0"/>
                <a:cs typeface="Times New Roman" panose="02020603050405020304" pitchFamily="18" charset="0"/>
              </a:rPr>
              <a:t>Odnosi się do grup ludzi, które są uważane za „inne”, ze względu na swoją tożsamość i dlatego są mniejszością w danym społeczeństwie. </a:t>
            </a:r>
          </a:p>
          <a:p>
            <a:pPr>
              <a:lnSpc>
                <a:spcPct val="90000"/>
              </a:lnSpc>
            </a:pPr>
            <a:r>
              <a:rPr lang="pl-PL" sz="1800" dirty="0">
                <a:solidFill>
                  <a:srgbClr val="FFFFFF"/>
                </a:solidFill>
                <a:latin typeface="Times New Roman" panose="02020603050405020304" pitchFamily="18" charset="0"/>
                <a:cs typeface="Times New Roman" panose="02020603050405020304" pitchFamily="18" charset="0"/>
              </a:rPr>
              <a:t>Formami mowy nienawiści jest np. </a:t>
            </a:r>
            <a:r>
              <a:rPr lang="pl-PL" sz="1800" b="0" i="0" dirty="0">
                <a:solidFill>
                  <a:srgbClr val="FFFFFF"/>
                </a:solidFill>
                <a:effectLst/>
                <a:latin typeface="Times New Roman" panose="02020603050405020304" pitchFamily="18" charset="0"/>
                <a:cs typeface="Times New Roman" panose="02020603050405020304" pitchFamily="18" charset="0"/>
              </a:rPr>
              <a:t>nienawiść rasowa, ksenofobia, antysemityzm, homofobia oraz inne formy bazujące na nietolerancji.</a:t>
            </a:r>
          </a:p>
          <a:p>
            <a:pPr>
              <a:lnSpc>
                <a:spcPct val="90000"/>
              </a:lnSpc>
            </a:pPr>
            <a:r>
              <a:rPr lang="pl-PL" sz="1800" dirty="0">
                <a:solidFill>
                  <a:srgbClr val="FFFFFF"/>
                </a:solidFill>
                <a:latin typeface="Times New Roman" panose="02020603050405020304" pitchFamily="18" charset="0"/>
                <a:cs typeface="Times New Roman" panose="02020603050405020304" pitchFamily="18" charset="0"/>
              </a:rPr>
              <a:t>To n</a:t>
            </a:r>
            <a:r>
              <a:rPr lang="pl-PL" sz="1800" b="0" i="0" dirty="0">
                <a:solidFill>
                  <a:srgbClr val="FFFFFF"/>
                </a:solidFill>
                <a:effectLst/>
                <a:latin typeface="Times New Roman" panose="02020603050405020304" pitchFamily="18" charset="0"/>
                <a:cs typeface="Times New Roman" panose="02020603050405020304" pitchFamily="18" charset="0"/>
              </a:rPr>
              <a:t>ietolerancja wyrażająca się w agresywnych </a:t>
            </a:r>
            <a:r>
              <a:rPr lang="pl-PL" sz="1800" b="0" i="0" dirty="0" err="1">
                <a:solidFill>
                  <a:srgbClr val="FFFFFF"/>
                </a:solidFill>
                <a:effectLst/>
                <a:latin typeface="Times New Roman" panose="02020603050405020304" pitchFamily="18" charset="0"/>
                <a:cs typeface="Times New Roman" panose="02020603050405020304" pitchFamily="18" charset="0"/>
              </a:rPr>
              <a:t>zachowaniach</a:t>
            </a:r>
            <a:r>
              <a:rPr lang="pl-PL" sz="1800" dirty="0">
                <a:solidFill>
                  <a:srgbClr val="FFFFFF"/>
                </a:solidFill>
                <a:latin typeface="Times New Roman" panose="02020603050405020304" pitchFamily="18" charset="0"/>
                <a:cs typeface="Times New Roman" panose="02020603050405020304" pitchFamily="18" charset="0"/>
              </a:rPr>
              <a:t>, </a:t>
            </a:r>
            <a:r>
              <a:rPr lang="pl-PL" sz="1800" b="0" i="0" dirty="0">
                <a:solidFill>
                  <a:srgbClr val="FFFFFF"/>
                </a:solidFill>
                <a:effectLst/>
                <a:latin typeface="Times New Roman" panose="02020603050405020304" pitchFamily="18" charset="0"/>
                <a:cs typeface="Times New Roman" panose="02020603050405020304" pitchFamily="18" charset="0"/>
              </a:rPr>
              <a:t>dyskryminacji i wrogość wobec mniejszości</a:t>
            </a:r>
            <a:endParaRPr lang="pl-PL" sz="1800" dirty="0">
              <a:solidFill>
                <a:srgbClr val="FFFFFF"/>
              </a:solidFill>
              <a:latin typeface="Times New Roman" panose="02020603050405020304" pitchFamily="18" charset="0"/>
              <a:cs typeface="Times New Roman" panose="02020603050405020304" pitchFamily="18" charset="0"/>
            </a:endParaRPr>
          </a:p>
          <a:p>
            <a:pPr>
              <a:lnSpc>
                <a:spcPct val="90000"/>
              </a:lnSpc>
            </a:pPr>
            <a:r>
              <a:rPr lang="pl-PL" sz="1800" dirty="0">
                <a:solidFill>
                  <a:srgbClr val="FFFFFF"/>
                </a:solidFill>
                <a:latin typeface="Times New Roman" panose="02020603050405020304" pitchFamily="18" charset="0"/>
                <a:cs typeface="Times New Roman" panose="02020603050405020304" pitchFamily="18" charset="0"/>
              </a:rPr>
              <a:t>To nie tylko język mówiony czy pisany, ale też rysowany, filmowany, zachowania i gesty.</a:t>
            </a:r>
          </a:p>
          <a:p>
            <a:pPr>
              <a:lnSpc>
                <a:spcPct val="90000"/>
              </a:lnSpc>
            </a:pPr>
            <a:r>
              <a:rPr lang="pl-PL" sz="1800" b="0" i="0" dirty="0">
                <a:solidFill>
                  <a:srgbClr val="FFFFFF"/>
                </a:solidFill>
                <a:effectLst/>
                <a:latin typeface="Times New Roman" panose="02020603050405020304" pitchFamily="18" charset="0"/>
                <a:cs typeface="Times New Roman" panose="02020603050405020304" pitchFamily="18" charset="0"/>
              </a:rPr>
              <a:t>To nie tylko wulgaryzmy, ale </a:t>
            </a:r>
            <a:r>
              <a:rPr lang="pl-PL" sz="1800" dirty="0">
                <a:solidFill>
                  <a:srgbClr val="FFFFFF"/>
                </a:solidFill>
                <a:latin typeface="Times New Roman" panose="02020603050405020304" pitchFamily="18" charset="0"/>
                <a:cs typeface="Times New Roman" panose="02020603050405020304" pitchFamily="18" charset="0"/>
              </a:rPr>
              <a:t>też „niby- żarty”, „ niby dobre rady”, „niby- badania”. </a:t>
            </a:r>
          </a:p>
          <a:p>
            <a:pPr>
              <a:lnSpc>
                <a:spcPct val="90000"/>
              </a:lnSpc>
            </a:pPr>
            <a:r>
              <a:rPr lang="pl-PL" sz="1800" b="0" i="0" dirty="0">
                <a:solidFill>
                  <a:srgbClr val="FFFFFF"/>
                </a:solidFill>
                <a:effectLst/>
                <a:latin typeface="Times New Roman" panose="02020603050405020304" pitchFamily="18" charset="0"/>
                <a:cs typeface="Times New Roman" panose="02020603050405020304" pitchFamily="18" charset="0"/>
              </a:rPr>
              <a:t>Najczęściej osoby mierzące się z mowa nienawiści nie są w stanie się zmienić, lub zmiana ta nie była by zgodna z nimi. Osoba taka jest taka jaką się urodziła lub taką jak została wychowana, a mowa nienawiści skierowana jest do nich przez to jakimi są jako ludzie, a nie przez ich działania czy zachowania. </a:t>
            </a:r>
          </a:p>
          <a:p>
            <a:pPr>
              <a:lnSpc>
                <a:spcPct val="90000"/>
              </a:lnSpc>
            </a:pPr>
            <a:r>
              <a:rPr lang="pl-PL" sz="1800" dirty="0">
                <a:solidFill>
                  <a:srgbClr val="FFFFFF"/>
                </a:solidFill>
                <a:latin typeface="Times New Roman" panose="02020603050405020304" pitchFamily="18" charset="0"/>
                <a:cs typeface="Times New Roman" panose="02020603050405020304" pitchFamily="18" charset="0"/>
              </a:rPr>
              <a:t>Przyczyną mowy nienawiści najczęściej są negatywne uprzedzenia i stereotypy przekazywane przez społeczeństwo, media lub ważne osoby. </a:t>
            </a:r>
          </a:p>
          <a:p>
            <a:pPr>
              <a:lnSpc>
                <a:spcPct val="90000"/>
              </a:lnSpc>
            </a:pPr>
            <a:r>
              <a:rPr lang="pl-PL" sz="1800" b="0" i="0" dirty="0">
                <a:solidFill>
                  <a:srgbClr val="FFFFFF"/>
                </a:solidFill>
                <a:effectLst/>
                <a:latin typeface="Times New Roman" panose="02020603050405020304" pitchFamily="18" charset="0"/>
                <a:cs typeface="Times New Roman" panose="02020603050405020304" pitchFamily="18" charset="0"/>
              </a:rPr>
              <a:t>Mowa nienawiści czasami przybiera bardzo agresywną formę nawoływania i podżegania do przemocy. </a:t>
            </a:r>
          </a:p>
        </p:txBody>
      </p:sp>
    </p:spTree>
    <p:extLst>
      <p:ext uri="{BB962C8B-B14F-4D97-AF65-F5344CB8AC3E}">
        <p14:creationId xmlns:p14="http://schemas.microsoft.com/office/powerpoint/2010/main" val="393673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0110C7-FDE4-9FA9-6F32-4ED2660BBA3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2D8E66CC-EC36-E3AC-A138-29778D67B151}"/>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FBE06EC2-DA4C-7BD4-2316-EDDE83AF8E9A}"/>
              </a:ext>
            </a:extLst>
          </p:cNvPr>
          <p:cNvPicPr>
            <a:picLocks noChangeAspect="1"/>
          </p:cNvPicPr>
          <p:nvPr/>
        </p:nvPicPr>
        <p:blipFill rotWithShape="1">
          <a:blip r:embed="rId2"/>
          <a:srcRect l="32201" t="22174" r="37039" b="39216"/>
          <a:stretch/>
        </p:blipFill>
        <p:spPr>
          <a:xfrm>
            <a:off x="140872" y="506027"/>
            <a:ext cx="6299684" cy="6205491"/>
          </a:xfrm>
          <a:prstGeom prst="rect">
            <a:avLst/>
          </a:prstGeom>
        </p:spPr>
      </p:pic>
      <p:pic>
        <p:nvPicPr>
          <p:cNvPr id="7" name="Obraz 6">
            <a:extLst>
              <a:ext uri="{FF2B5EF4-FFF2-40B4-BE49-F238E27FC236}">
                <a16:creationId xmlns:a16="http://schemas.microsoft.com/office/drawing/2014/main" id="{372DAC14-A833-0433-50C2-5C7089BEAEF9}"/>
              </a:ext>
            </a:extLst>
          </p:cNvPr>
          <p:cNvPicPr>
            <a:picLocks noChangeAspect="1"/>
          </p:cNvPicPr>
          <p:nvPr/>
        </p:nvPicPr>
        <p:blipFill rotWithShape="1">
          <a:blip r:embed="rId2"/>
          <a:srcRect l="32945" t="62485" r="42286" b="4305"/>
          <a:stretch/>
        </p:blipFill>
        <p:spPr>
          <a:xfrm>
            <a:off x="6440556" y="506027"/>
            <a:ext cx="5751444" cy="6205489"/>
          </a:xfrm>
          <a:prstGeom prst="rect">
            <a:avLst/>
          </a:prstGeom>
        </p:spPr>
      </p:pic>
    </p:spTree>
    <p:extLst>
      <p:ext uri="{BB962C8B-B14F-4D97-AF65-F5344CB8AC3E}">
        <p14:creationId xmlns:p14="http://schemas.microsoft.com/office/powerpoint/2010/main" val="339144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F54DA38-F78D-1C70-C9AD-059EBF877C42}"/>
              </a:ext>
            </a:extLst>
          </p:cNvPr>
          <p:cNvSpPr>
            <a:spLocks noGrp="1"/>
          </p:cNvSpPr>
          <p:nvPr>
            <p:ph type="title"/>
          </p:nvPr>
        </p:nvSpPr>
        <p:spPr>
          <a:xfrm>
            <a:off x="1834919" y="704461"/>
            <a:ext cx="3705269" cy="5308599"/>
          </a:xfrm>
        </p:spPr>
        <p:txBody>
          <a:bodyPr>
            <a:normAutofit/>
          </a:bodyPr>
          <a:lstStyle/>
          <a:p>
            <a:r>
              <a:rPr lang="pl-PL" sz="3200" b="1" dirty="0">
                <a:solidFill>
                  <a:srgbClr val="FFFFFF"/>
                </a:solidFill>
              </a:rPr>
              <a:t>HEJT</a:t>
            </a:r>
          </a:p>
        </p:txBody>
      </p:sp>
      <p:sp>
        <p:nvSpPr>
          <p:cNvPr id="3" name="Symbol zastępczy zawartości 2">
            <a:extLst>
              <a:ext uri="{FF2B5EF4-FFF2-40B4-BE49-F238E27FC236}">
                <a16:creationId xmlns:a16="http://schemas.microsoft.com/office/drawing/2014/main" id="{03030CD2-0DA9-ADFD-A876-2A2A15FAB1C0}"/>
              </a:ext>
            </a:extLst>
          </p:cNvPr>
          <p:cNvSpPr>
            <a:spLocks noGrp="1"/>
          </p:cNvSpPr>
          <p:nvPr>
            <p:ph idx="1"/>
          </p:nvPr>
        </p:nvSpPr>
        <p:spPr>
          <a:xfrm>
            <a:off x="6288834" y="221036"/>
            <a:ext cx="5055148" cy="6442229"/>
          </a:xfrm>
        </p:spPr>
        <p:txBody>
          <a:bodyPr>
            <a:normAutofit lnSpcReduction="10000"/>
          </a:bodyPr>
          <a:lstStyle/>
          <a:p>
            <a:pPr fontAlgn="base">
              <a:lnSpc>
                <a:spcPct val="90000"/>
              </a:lnSpc>
            </a:pPr>
            <a:r>
              <a:rPr lang="pl-PL" sz="1600" b="0" i="0" dirty="0" err="1">
                <a:solidFill>
                  <a:srgbClr val="FFFFFF"/>
                </a:solidFill>
                <a:effectLst/>
                <a:latin typeface="sarabun"/>
              </a:rPr>
              <a:t>Hejtowanie</a:t>
            </a:r>
            <a:r>
              <a:rPr lang="pl-PL" sz="1600" b="0" i="0" dirty="0">
                <a:solidFill>
                  <a:srgbClr val="FFFFFF"/>
                </a:solidFill>
                <a:effectLst/>
                <a:latin typeface="sarabun"/>
              </a:rPr>
              <a:t> czyli </a:t>
            </a:r>
            <a:r>
              <a:rPr lang="pl-PL" sz="1600" b="1" i="0" dirty="0">
                <a:solidFill>
                  <a:srgbClr val="FFFFFF"/>
                </a:solidFill>
                <a:effectLst/>
                <a:latin typeface="sarabun"/>
              </a:rPr>
              <a:t>obrażanie, znieważanie czy wyzywanie </a:t>
            </a:r>
            <a:r>
              <a:rPr lang="pl-PL" sz="1600" b="0" i="0" dirty="0">
                <a:solidFill>
                  <a:srgbClr val="FFFFFF"/>
                </a:solidFill>
                <a:effectLst/>
                <a:latin typeface="sarabun"/>
              </a:rPr>
              <a:t>innych osób w sieci. </a:t>
            </a:r>
          </a:p>
          <a:p>
            <a:pPr fontAlgn="base">
              <a:lnSpc>
                <a:spcPct val="90000"/>
              </a:lnSpc>
            </a:pPr>
            <a:r>
              <a:rPr lang="pl-PL" sz="1600" b="0" i="0" dirty="0">
                <a:solidFill>
                  <a:srgbClr val="FFFFFF"/>
                </a:solidFill>
                <a:effectLst/>
                <a:latin typeface="sarabun"/>
              </a:rPr>
              <a:t>Widoczne jest m.in. w serwisach społecznościowych, w komentarzach pod artykułami, w serwisach gromadzących </a:t>
            </a:r>
            <a:r>
              <a:rPr lang="pl-PL" sz="1600" b="0" i="0" dirty="0" err="1">
                <a:solidFill>
                  <a:srgbClr val="FFFFFF"/>
                </a:solidFill>
                <a:effectLst/>
                <a:latin typeface="sarabun"/>
              </a:rPr>
              <a:t>memy</a:t>
            </a:r>
            <a:r>
              <a:rPr lang="pl-PL" sz="1600" b="0" i="0" dirty="0">
                <a:solidFill>
                  <a:srgbClr val="FFFFFF"/>
                </a:solidFill>
                <a:effectLst/>
                <a:latin typeface="sarabun"/>
              </a:rPr>
              <a:t> oraz w komentarzach pod filmami i zdjęciami. </a:t>
            </a:r>
          </a:p>
          <a:p>
            <a:pPr fontAlgn="base">
              <a:lnSpc>
                <a:spcPct val="90000"/>
              </a:lnSpc>
            </a:pPr>
            <a:r>
              <a:rPr lang="pl-PL" sz="1600" b="0" i="0" dirty="0">
                <a:solidFill>
                  <a:srgbClr val="FFFFFF"/>
                </a:solidFill>
                <a:effectLst/>
                <a:latin typeface="sarabun"/>
              </a:rPr>
              <a:t>Często młodzi ludzie bywają zarówno ofiarami, jak i świadkami oraz twórcami takich treści. </a:t>
            </a:r>
          </a:p>
          <a:p>
            <a:pPr fontAlgn="base">
              <a:lnSpc>
                <a:spcPct val="90000"/>
              </a:lnSpc>
            </a:pPr>
            <a:r>
              <a:rPr lang="pl-PL" sz="1600" b="0" i="0" dirty="0">
                <a:solidFill>
                  <a:srgbClr val="FFFFFF"/>
                </a:solidFill>
                <a:effectLst/>
                <a:latin typeface="sarabun"/>
              </a:rPr>
              <a:t>Agresja werbalna, szczególnie odnosząca się do wyglądu czy </a:t>
            </a:r>
            <a:r>
              <a:rPr lang="pl-PL" sz="1600" b="0" i="0" dirty="0" err="1">
                <a:solidFill>
                  <a:srgbClr val="FFFFFF"/>
                </a:solidFill>
                <a:effectLst/>
                <a:latin typeface="sarabun"/>
              </a:rPr>
              <a:t>zachowań</a:t>
            </a:r>
            <a:r>
              <a:rPr lang="pl-PL" sz="1600" b="0" i="0" dirty="0">
                <a:solidFill>
                  <a:srgbClr val="FFFFFF"/>
                </a:solidFill>
                <a:effectLst/>
                <a:latin typeface="sarabun"/>
              </a:rPr>
              <a:t> młodych ludzi, potrafi być dla nich bardzo dotkliwym doświadczeniem, powodującym wysoki poziom negatywnych emocji jak </a:t>
            </a:r>
            <a:r>
              <a:rPr lang="pl-PL" sz="1600" b="1" i="0" dirty="0">
                <a:solidFill>
                  <a:srgbClr val="FFFFFF"/>
                </a:solidFill>
                <a:effectLst/>
                <a:latin typeface="sarabun"/>
              </a:rPr>
              <a:t>wstyd, strach, poczucie braku akceptacji. ​</a:t>
            </a:r>
            <a:endParaRPr lang="pl-PL" sz="1600" b="1" i="0" dirty="0">
              <a:solidFill>
                <a:srgbClr val="FFFFFF"/>
              </a:solidFill>
              <a:effectLst/>
            </a:endParaRPr>
          </a:p>
          <a:p>
            <a:pPr fontAlgn="base">
              <a:lnSpc>
                <a:spcPct val="90000"/>
              </a:lnSpc>
            </a:pPr>
            <a:r>
              <a:rPr lang="pl-PL" sz="1600" b="0" i="0" dirty="0">
                <a:solidFill>
                  <a:srgbClr val="FFFFFF"/>
                </a:solidFill>
                <a:effectLst/>
                <a:latin typeface="sarabun"/>
              </a:rPr>
              <a:t>Znaczący jest także wpływ hejtu na jego świadków. Młodzi ludzie poniekąd oswajają się z agresją, zaczynają ją akceptować i traktować jako oczywisty element rzeczywistości, w której funkcjonują. Dodatkowo będąc świadkiem, nieraz nieświadomie zwiększają poczucie krzywdy ofiary, klikając </a:t>
            </a:r>
            <a:r>
              <a:rPr lang="pl-PL" sz="1600" b="1" i="0" dirty="0">
                <a:solidFill>
                  <a:srgbClr val="FFFFFF"/>
                </a:solidFill>
                <a:effectLst/>
                <a:latin typeface="sarabun"/>
              </a:rPr>
              <a:t>„Lubię to!” </a:t>
            </a:r>
            <a:r>
              <a:rPr lang="pl-PL" sz="1600" b="0" i="0" dirty="0">
                <a:solidFill>
                  <a:srgbClr val="FFFFFF"/>
                </a:solidFill>
                <a:effectLst/>
                <a:latin typeface="sarabun"/>
              </a:rPr>
              <a:t>czy udostępniając obraźliwe treści.​</a:t>
            </a:r>
            <a:endParaRPr lang="pl-PL" sz="1600" b="0" i="0" dirty="0">
              <a:solidFill>
                <a:srgbClr val="FFFFFF"/>
              </a:solidFill>
              <a:effectLst/>
            </a:endParaRPr>
          </a:p>
          <a:p>
            <a:pPr fontAlgn="base">
              <a:lnSpc>
                <a:spcPct val="90000"/>
              </a:lnSpc>
            </a:pPr>
            <a:r>
              <a:rPr lang="pl-PL" sz="1600" b="0" i="0" dirty="0">
                <a:solidFill>
                  <a:srgbClr val="FFFFFF"/>
                </a:solidFill>
                <a:effectLst/>
                <a:latin typeface="sarabun"/>
              </a:rPr>
              <a:t>W </a:t>
            </a:r>
            <a:r>
              <a:rPr lang="pl-PL" sz="1600" dirty="0">
                <a:solidFill>
                  <a:srgbClr val="FFFFFF"/>
                </a:solidFill>
                <a:latin typeface="sarabun"/>
              </a:rPr>
              <a:t>I</a:t>
            </a:r>
            <a:r>
              <a:rPr lang="pl-PL" sz="1600" b="0" i="0" dirty="0">
                <a:solidFill>
                  <a:srgbClr val="FFFFFF"/>
                </a:solidFill>
                <a:effectLst/>
                <a:latin typeface="sarabun"/>
              </a:rPr>
              <a:t>nternecie o wiele łatwiej jest obrażać innych, ponieważ nie możemy zobaczyć ich reakcji – nie widzimy, że swoim zachowaniem sprawiamy im przykrość. Internet daje również złudne poczucie anonimowości. W rezultacie piszemy rzeczy, których z reguły nie powiedzielibyśmy komuś twarzą w twarz.</a:t>
            </a:r>
            <a:endParaRPr lang="pl-PL" sz="1600" b="0" i="0" dirty="0">
              <a:solidFill>
                <a:srgbClr val="FFFFFF"/>
              </a:solidFill>
              <a:effectLst/>
            </a:endParaRPr>
          </a:p>
          <a:p>
            <a:pPr>
              <a:lnSpc>
                <a:spcPct val="90000"/>
              </a:lnSpc>
            </a:pPr>
            <a:endParaRPr lang="pl-PL" sz="1400" dirty="0">
              <a:solidFill>
                <a:srgbClr val="FFFFFF"/>
              </a:solidFill>
            </a:endParaRPr>
          </a:p>
        </p:txBody>
      </p:sp>
    </p:spTree>
    <p:extLst>
      <p:ext uri="{BB962C8B-B14F-4D97-AF65-F5344CB8AC3E}">
        <p14:creationId xmlns:p14="http://schemas.microsoft.com/office/powerpoint/2010/main" val="3606398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40" name="Group 39">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41" name="Straight Connector 40">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7" name="Rectangle 46">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627EFA7-A0D1-8DFF-DF38-1D4CAB8909B5}"/>
              </a:ext>
            </a:extLst>
          </p:cNvPr>
          <p:cNvSpPr>
            <a:spLocks noGrp="1"/>
          </p:cNvSpPr>
          <p:nvPr>
            <p:ph type="title"/>
          </p:nvPr>
        </p:nvSpPr>
        <p:spPr>
          <a:xfrm>
            <a:off x="1834919" y="685800"/>
            <a:ext cx="3705269" cy="5308599"/>
          </a:xfrm>
        </p:spPr>
        <p:txBody>
          <a:bodyPr>
            <a:normAutofit/>
          </a:bodyPr>
          <a:lstStyle/>
          <a:p>
            <a:r>
              <a:rPr lang="pl-PL" sz="3200" dirty="0">
                <a:solidFill>
                  <a:srgbClr val="FFFFFF"/>
                </a:solidFill>
              </a:rPr>
              <a:t>HEJT I MOWA NIENAWIŚCI SĄ KARALNE</a:t>
            </a:r>
          </a:p>
        </p:txBody>
      </p:sp>
      <p:sp>
        <p:nvSpPr>
          <p:cNvPr id="3" name="Symbol zastępczy zawartości 2">
            <a:extLst>
              <a:ext uri="{FF2B5EF4-FFF2-40B4-BE49-F238E27FC236}">
                <a16:creationId xmlns:a16="http://schemas.microsoft.com/office/drawing/2014/main" id="{7E7A740E-3E05-9864-F0E4-EC66FE7C8293}"/>
              </a:ext>
            </a:extLst>
          </p:cNvPr>
          <p:cNvSpPr>
            <a:spLocks noGrp="1"/>
          </p:cNvSpPr>
          <p:nvPr>
            <p:ph idx="1"/>
          </p:nvPr>
        </p:nvSpPr>
        <p:spPr>
          <a:xfrm>
            <a:off x="6160445" y="437323"/>
            <a:ext cx="5667120" cy="6251712"/>
          </a:xfrm>
        </p:spPr>
        <p:txBody>
          <a:bodyPr>
            <a:normAutofit/>
          </a:bodyPr>
          <a:lstStyle/>
          <a:p>
            <a:pPr>
              <a:lnSpc>
                <a:spcPct val="90000"/>
              </a:lnSpc>
            </a:pPr>
            <a:r>
              <a:rPr lang="pl-PL" sz="1500" b="0" i="0" dirty="0">
                <a:solidFill>
                  <a:srgbClr val="FFFFFF"/>
                </a:solidFill>
                <a:effectLst/>
                <a:latin typeface="sarabun"/>
              </a:rPr>
              <a:t>Mimo że w polskim prawie nie stworzono osobnej regulacji dotyczącej mowy nienawiści i zbrodni nienawiści, to oba te zjawiska są uznawane za niezgodne z istniejącym polskim prawem (przepisy Kodeksu karnego oraz Kodeksu cywilnego). </a:t>
            </a:r>
          </a:p>
          <a:p>
            <a:pPr fontAlgn="base">
              <a:lnSpc>
                <a:spcPct val="90000"/>
              </a:lnSpc>
            </a:pPr>
            <a:endParaRPr lang="pl-PL" sz="1500" b="1" i="0" dirty="0">
              <a:solidFill>
                <a:srgbClr val="FFFFFF"/>
              </a:solidFill>
              <a:effectLst/>
              <a:latin typeface="sarabun"/>
            </a:endParaRPr>
          </a:p>
          <a:p>
            <a:pPr fontAlgn="base">
              <a:lnSpc>
                <a:spcPct val="90000"/>
              </a:lnSpc>
            </a:pPr>
            <a:r>
              <a:rPr lang="pl-PL" sz="1500" b="1" i="0" dirty="0">
                <a:solidFill>
                  <a:srgbClr val="FFFFFF"/>
                </a:solidFill>
                <a:effectLst/>
                <a:latin typeface="sarabun"/>
              </a:rPr>
              <a:t>Przestępstwem z nienawiści jest każde przestępstwo natury kryminalnej, wymierzone w ludzi i ich mienie, w wyniku którego ofiara lub inny cel przestępstwa, są dobierane ze względu na ich faktyczne bądź domniemane powiązanie, związek, przynależność, członkostwo lub udzielanie wsparcia grupie wyróżnianej na podstawie cech charakterystycznych wspólnych dla jej członków, takich jak faktyczna lub domniemana rasa, narodowość lub pochodzenie etniczne, język, kolor skóry, religia, płeć, wiek, niepełnosprawność fizyczna lub psychiczna, orientacja seksualna lub inne podobne cechy.</a:t>
            </a:r>
            <a:endParaRPr lang="pl-PL" sz="1500" b="0" i="0" dirty="0">
              <a:solidFill>
                <a:srgbClr val="FFFFFF"/>
              </a:solidFill>
              <a:effectLst/>
              <a:latin typeface="Arial" panose="020B0604020202020204" pitchFamily="34" charset="0"/>
            </a:endParaRPr>
          </a:p>
          <a:p>
            <a:pPr fontAlgn="base">
              <a:lnSpc>
                <a:spcPct val="90000"/>
              </a:lnSpc>
            </a:pPr>
            <a:endParaRPr lang="pl-PL" sz="1500" b="1" i="0" dirty="0">
              <a:solidFill>
                <a:srgbClr val="FFFFFF"/>
              </a:solidFill>
              <a:effectLst/>
              <a:latin typeface="Arial" panose="020B0604020202020204" pitchFamily="34" charset="0"/>
            </a:endParaRPr>
          </a:p>
        </p:txBody>
      </p:sp>
    </p:spTree>
    <p:extLst>
      <p:ext uri="{BB962C8B-B14F-4D97-AF65-F5344CB8AC3E}">
        <p14:creationId xmlns:p14="http://schemas.microsoft.com/office/powerpoint/2010/main" val="54890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FB01ED9-0AF3-80F1-E46A-81BEF6DA9288}"/>
              </a:ext>
            </a:extLst>
          </p:cNvPr>
          <p:cNvSpPr>
            <a:spLocks noGrp="1"/>
          </p:cNvSpPr>
          <p:nvPr>
            <p:ph type="title"/>
          </p:nvPr>
        </p:nvSpPr>
        <p:spPr>
          <a:xfrm>
            <a:off x="1834919" y="685800"/>
            <a:ext cx="3705269" cy="5308599"/>
          </a:xfrm>
        </p:spPr>
        <p:txBody>
          <a:bodyPr>
            <a:normAutofit/>
          </a:bodyPr>
          <a:lstStyle/>
          <a:p>
            <a:r>
              <a:rPr lang="pl-PL" sz="3200">
                <a:solidFill>
                  <a:srgbClr val="FFFFFF"/>
                </a:solidFill>
                <a:latin typeface="Open Sans" panose="020B0606030504020204" pitchFamily="34" charset="0"/>
              </a:rPr>
              <a:t>Rodzaje hejtu, które kwalifikujemy jako przestępstwo</a:t>
            </a:r>
            <a:br>
              <a:rPr lang="pl-PL" sz="3200">
                <a:solidFill>
                  <a:srgbClr val="FFFFFF"/>
                </a:solidFill>
              </a:rPr>
            </a:br>
            <a:endParaRPr lang="pl-PL" sz="3200">
              <a:solidFill>
                <a:srgbClr val="FFFFFF"/>
              </a:solidFill>
            </a:endParaRPr>
          </a:p>
        </p:txBody>
      </p:sp>
      <p:sp>
        <p:nvSpPr>
          <p:cNvPr id="3" name="Symbol zastępczy zawartości 2">
            <a:extLst>
              <a:ext uri="{FF2B5EF4-FFF2-40B4-BE49-F238E27FC236}">
                <a16:creationId xmlns:a16="http://schemas.microsoft.com/office/drawing/2014/main" id="{89A24139-B7E2-75ED-254B-2B81362FFE7E}"/>
              </a:ext>
            </a:extLst>
          </p:cNvPr>
          <p:cNvSpPr>
            <a:spLocks noGrp="1"/>
          </p:cNvSpPr>
          <p:nvPr>
            <p:ph idx="1"/>
          </p:nvPr>
        </p:nvSpPr>
        <p:spPr>
          <a:xfrm>
            <a:off x="6096000" y="292099"/>
            <a:ext cx="5175116" cy="6096000"/>
          </a:xfrm>
        </p:spPr>
        <p:txBody>
          <a:bodyPr>
            <a:normAutofit fontScale="85000" lnSpcReduction="20000"/>
          </a:bodyPr>
          <a:lstStyle/>
          <a:p>
            <a:pPr>
              <a:lnSpc>
                <a:spcPct val="90000"/>
              </a:lnSpc>
            </a:pPr>
            <a:r>
              <a:rPr lang="pl-PL" sz="1400" b="1" i="0" dirty="0">
                <a:solidFill>
                  <a:schemeClr val="tx1"/>
                </a:solidFill>
                <a:effectLst/>
                <a:latin typeface="Open Sans" panose="020B0606030504020204" pitchFamily="34" charset="0"/>
              </a:rPr>
              <a:t>Artykuł 190 Kodeksu Karnego – Groźba karalna</a:t>
            </a:r>
            <a:endParaRPr lang="pl-PL" sz="1500" b="0" i="0" dirty="0">
              <a:solidFill>
                <a:schemeClr val="tx1"/>
              </a:solidFill>
              <a:effectLst/>
              <a:latin typeface="sarabun"/>
            </a:endParaRPr>
          </a:p>
          <a:p>
            <a:pPr marL="0" indent="0">
              <a:lnSpc>
                <a:spcPct val="90000"/>
              </a:lnSpc>
              <a:buNone/>
            </a:pPr>
            <a:r>
              <a:rPr lang="pl-PL" sz="1500" b="0" i="0" dirty="0">
                <a:solidFill>
                  <a:srgbClr val="FFFFFF"/>
                </a:solidFill>
                <a:effectLst/>
                <a:latin typeface="sarabun"/>
              </a:rPr>
              <a:t>§ 1. Kto grozi innej osobie popełnieniem przestępstwa na jej szkodę lub szkodę osoby najbliższej, jeżeli groźba wzbudza w zagrożonym uzasadnioną obawę, że będzie spełniona, podlega grzywnie, karze ograniczenia wolności albo pozbawienia wolności do lat 2.</a:t>
            </a:r>
            <a:br>
              <a:rPr lang="pl-PL" sz="1500" b="0" i="0" dirty="0">
                <a:solidFill>
                  <a:srgbClr val="FFFFFF"/>
                </a:solidFill>
                <a:effectLst/>
                <a:latin typeface="sarabun"/>
              </a:rPr>
            </a:br>
            <a:r>
              <a:rPr lang="pl-PL" sz="1500" b="0" i="0" dirty="0">
                <a:solidFill>
                  <a:srgbClr val="FFFFFF"/>
                </a:solidFill>
                <a:effectLst/>
                <a:latin typeface="sarabun"/>
              </a:rPr>
              <a:t>§ 2. Ściganie następuje na wniosek pokrzywdzonego.</a:t>
            </a:r>
          </a:p>
          <a:p>
            <a:pPr marL="0" indent="0">
              <a:lnSpc>
                <a:spcPct val="90000"/>
              </a:lnSpc>
              <a:buNone/>
            </a:pPr>
            <a:endParaRPr lang="pl-PL" sz="1500" b="0" i="0" dirty="0">
              <a:solidFill>
                <a:srgbClr val="FFFFFF"/>
              </a:solidFill>
              <a:effectLst/>
              <a:latin typeface="sarabun"/>
            </a:endParaRPr>
          </a:p>
          <a:p>
            <a:pPr>
              <a:lnSpc>
                <a:spcPct val="90000"/>
              </a:lnSpc>
            </a:pPr>
            <a:r>
              <a:rPr lang="pl-PL" sz="1500" b="1" i="0" dirty="0">
                <a:solidFill>
                  <a:srgbClr val="FFFFFF"/>
                </a:solidFill>
                <a:effectLst/>
                <a:latin typeface="sarabun"/>
              </a:rPr>
              <a:t>Artykuł 190a Kodeksu Karnego – Stalking</a:t>
            </a:r>
            <a:endParaRPr lang="pl-PL" sz="1500" b="0" i="0" dirty="0">
              <a:solidFill>
                <a:srgbClr val="FFFFFF"/>
              </a:solidFill>
              <a:effectLst/>
              <a:latin typeface="sarabun"/>
            </a:endParaRPr>
          </a:p>
          <a:p>
            <a:pPr marL="0" indent="0">
              <a:lnSpc>
                <a:spcPct val="90000"/>
              </a:lnSpc>
              <a:buNone/>
            </a:pPr>
            <a:r>
              <a:rPr lang="pl-PL" sz="1500" b="0" i="0" dirty="0">
                <a:solidFill>
                  <a:srgbClr val="FFFFFF"/>
                </a:solidFill>
                <a:effectLst/>
                <a:latin typeface="sarabun"/>
              </a:rPr>
              <a:t>§ 1. Kto przez uporczywe nękanie innej osoby lub osoby jej najbliższej wzbudza u niej uzasadnione okolicznościami poczucie zagrożenia, poniżenia lub udręczenia lub istotnie narusza jej prywatność, podlega karze pozbawienia wolności od 6 miesięcy do lat 8.</a:t>
            </a:r>
            <a:br>
              <a:rPr lang="pl-PL" sz="1500" b="0" i="0" dirty="0">
                <a:solidFill>
                  <a:srgbClr val="FFFFFF"/>
                </a:solidFill>
                <a:effectLst/>
                <a:latin typeface="sarabun"/>
              </a:rPr>
            </a:br>
            <a:r>
              <a:rPr lang="pl-PL" sz="1500" b="0" i="0" dirty="0">
                <a:solidFill>
                  <a:srgbClr val="FFFFFF"/>
                </a:solidFill>
                <a:effectLst/>
                <a:latin typeface="sarabun"/>
              </a:rPr>
              <a:t>§ 2. Tej samej karze podlega, kto, podszywając się pod inną osobę, wykorzystuje jej wizerunek, inne jej dane osobowe lub inne dane, za pomocą których jest ona publicznie identyfikowana, w celu wyrządzenia jej szkody majątkowej lub osobistej.</a:t>
            </a:r>
            <a:br>
              <a:rPr lang="pl-PL" sz="1500" b="0" i="0" dirty="0">
                <a:solidFill>
                  <a:srgbClr val="FFFFFF"/>
                </a:solidFill>
                <a:effectLst/>
                <a:latin typeface="sarabun"/>
              </a:rPr>
            </a:br>
            <a:r>
              <a:rPr lang="pl-PL" sz="1500" b="0" i="0" dirty="0">
                <a:solidFill>
                  <a:srgbClr val="FFFFFF"/>
                </a:solidFill>
                <a:effectLst/>
                <a:latin typeface="sarabun"/>
              </a:rPr>
              <a:t>§ 3. Jeżeli następstwem czynu określonego w § 1 lub 2 jest targnięcie się pokrzywdzonego na własne życie, sprawca podlega karze pozbawienia wolności od lat 2 do 12.</a:t>
            </a:r>
            <a:br>
              <a:rPr lang="pl-PL" sz="1500" b="0" i="0" dirty="0">
                <a:solidFill>
                  <a:srgbClr val="FFFFFF"/>
                </a:solidFill>
                <a:effectLst/>
                <a:latin typeface="sarabun"/>
              </a:rPr>
            </a:br>
            <a:r>
              <a:rPr lang="pl-PL" sz="1500" b="0" i="0" dirty="0">
                <a:solidFill>
                  <a:srgbClr val="FFFFFF"/>
                </a:solidFill>
                <a:effectLst/>
                <a:latin typeface="sarabun"/>
              </a:rPr>
              <a:t>§ 4. Ściganie przestępstwa określonego w § 1 lub 2 następuje na wniosek pokrzywdzonego.</a:t>
            </a:r>
          </a:p>
          <a:p>
            <a:pPr marL="0" indent="0">
              <a:lnSpc>
                <a:spcPct val="90000"/>
              </a:lnSpc>
              <a:buNone/>
            </a:pPr>
            <a:endParaRPr lang="pl-PL" sz="1500" b="0" i="0" dirty="0">
              <a:solidFill>
                <a:srgbClr val="FFFFFF"/>
              </a:solidFill>
              <a:effectLst/>
              <a:latin typeface="sarabun"/>
            </a:endParaRPr>
          </a:p>
          <a:p>
            <a:pPr>
              <a:lnSpc>
                <a:spcPct val="90000"/>
              </a:lnSpc>
            </a:pPr>
            <a:r>
              <a:rPr lang="pl-PL" sz="1500" b="1" i="0" dirty="0">
                <a:solidFill>
                  <a:srgbClr val="FFFFFF"/>
                </a:solidFill>
                <a:effectLst/>
                <a:latin typeface="sarabun"/>
              </a:rPr>
              <a:t>Artykuł 212 Kodeksu Karnego – Zniesławienie</a:t>
            </a:r>
            <a:endParaRPr lang="pl-PL" sz="1500" b="0" i="0" dirty="0">
              <a:solidFill>
                <a:srgbClr val="FFFFFF"/>
              </a:solidFill>
              <a:effectLst/>
              <a:latin typeface="sarabun"/>
            </a:endParaRPr>
          </a:p>
          <a:p>
            <a:pPr marL="0" indent="0">
              <a:lnSpc>
                <a:spcPct val="90000"/>
              </a:lnSpc>
              <a:buNone/>
            </a:pPr>
            <a:r>
              <a:rPr lang="pl-PL" sz="1500" b="0" i="0" dirty="0">
                <a:solidFill>
                  <a:srgbClr val="FFFFFF"/>
                </a:solidFill>
                <a:effectLst/>
                <a:latin typeface="sarabun"/>
              </a:rPr>
              <a:t>§ 1. Kto pomawia inną osobę, grupę osób, instytucję, osobę prawną lub jednostkę organizacyjną niemającą osobowości prawnej o takie postępowanie lub właściwości, które mogą poniżyć ją w opinii publicznej lub narazić na utratę zaufania potrzebnego dla danego stanowiska, zawodu lub rodzaju działalności, podlega grzywnie albo karze ograniczenia wolności.</a:t>
            </a:r>
            <a:br>
              <a:rPr lang="pl-PL" sz="1500" b="0" i="0" dirty="0">
                <a:solidFill>
                  <a:srgbClr val="FFFFFF"/>
                </a:solidFill>
                <a:effectLst/>
                <a:latin typeface="sarabun"/>
              </a:rPr>
            </a:br>
            <a:r>
              <a:rPr lang="pl-PL" sz="1500" b="0" i="0" dirty="0">
                <a:solidFill>
                  <a:srgbClr val="FFFFFF"/>
                </a:solidFill>
                <a:effectLst/>
                <a:latin typeface="sarabun"/>
              </a:rPr>
              <a:t>§ 2. Jeżeli sprawca dopuszcza się czynu określonego w § 1 za pomocą środków masowego komunikowania, podlega grzywnie, karze ograniczenia wolności albo pozbawienia wolności do roku.</a:t>
            </a:r>
            <a:br>
              <a:rPr lang="pl-PL" sz="1500" b="0" i="0" dirty="0">
                <a:solidFill>
                  <a:srgbClr val="FFFFFF"/>
                </a:solidFill>
                <a:effectLst/>
                <a:latin typeface="sarabun"/>
              </a:rPr>
            </a:br>
            <a:r>
              <a:rPr lang="pl-PL" sz="1500" b="0" i="0" dirty="0">
                <a:solidFill>
                  <a:srgbClr val="FFFFFF"/>
                </a:solidFill>
                <a:effectLst/>
                <a:latin typeface="sarabun"/>
              </a:rPr>
              <a:t>§ 3. W razie skazania za przestępstwo określone w § 1 lub 2 sąd może orzec nawiązkę na rzecz pokrzywdzonego, Polskiego Czerwonego Krzyża albo na inny cel społeczny wskazany przez pokrzywdzonego.</a:t>
            </a:r>
            <a:br>
              <a:rPr lang="pl-PL" sz="1500" b="0" i="0" dirty="0">
                <a:solidFill>
                  <a:srgbClr val="FFFFFF"/>
                </a:solidFill>
                <a:effectLst/>
                <a:latin typeface="sarabun"/>
              </a:rPr>
            </a:br>
            <a:r>
              <a:rPr lang="pl-PL" sz="1500" b="0" i="0" dirty="0">
                <a:solidFill>
                  <a:srgbClr val="FFFFFF"/>
                </a:solidFill>
                <a:effectLst/>
                <a:latin typeface="sarabun"/>
              </a:rPr>
              <a:t>§ 4. Ściganie przestępstwa określonego w § 1 lub 2 odbywa się z oskarżenia prywatnego.</a:t>
            </a:r>
          </a:p>
        </p:txBody>
      </p:sp>
    </p:spTree>
    <p:extLst>
      <p:ext uri="{BB962C8B-B14F-4D97-AF65-F5344CB8AC3E}">
        <p14:creationId xmlns:p14="http://schemas.microsoft.com/office/powerpoint/2010/main" val="121143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FB01ED9-0AF3-80F1-E46A-81BEF6DA9288}"/>
              </a:ext>
            </a:extLst>
          </p:cNvPr>
          <p:cNvSpPr>
            <a:spLocks noGrp="1"/>
          </p:cNvSpPr>
          <p:nvPr>
            <p:ph type="title"/>
          </p:nvPr>
        </p:nvSpPr>
        <p:spPr>
          <a:xfrm>
            <a:off x="1834919" y="685800"/>
            <a:ext cx="3705269" cy="5308599"/>
          </a:xfrm>
        </p:spPr>
        <p:txBody>
          <a:bodyPr>
            <a:normAutofit/>
          </a:bodyPr>
          <a:lstStyle/>
          <a:p>
            <a:r>
              <a:rPr lang="pl-PL" sz="3200" dirty="0">
                <a:solidFill>
                  <a:srgbClr val="FFFFFF"/>
                </a:solidFill>
                <a:latin typeface="Open Sans" panose="020B0606030504020204" pitchFamily="34" charset="0"/>
              </a:rPr>
              <a:t>Rodzaje hejtu, które kwalifikujemy jako przestępstwo</a:t>
            </a:r>
            <a:br>
              <a:rPr lang="pl-PL" sz="3200" dirty="0">
                <a:solidFill>
                  <a:srgbClr val="FFFFFF"/>
                </a:solidFill>
              </a:rPr>
            </a:br>
            <a:endParaRPr lang="pl-PL" sz="3200" dirty="0">
              <a:solidFill>
                <a:srgbClr val="FFFFFF"/>
              </a:solidFill>
            </a:endParaRPr>
          </a:p>
        </p:txBody>
      </p:sp>
      <p:sp>
        <p:nvSpPr>
          <p:cNvPr id="3" name="Symbol zastępczy zawartości 2">
            <a:extLst>
              <a:ext uri="{FF2B5EF4-FFF2-40B4-BE49-F238E27FC236}">
                <a16:creationId xmlns:a16="http://schemas.microsoft.com/office/drawing/2014/main" id="{89A24139-B7E2-75ED-254B-2B81362FFE7E}"/>
              </a:ext>
            </a:extLst>
          </p:cNvPr>
          <p:cNvSpPr>
            <a:spLocks noGrp="1"/>
          </p:cNvSpPr>
          <p:nvPr>
            <p:ph idx="1"/>
          </p:nvPr>
        </p:nvSpPr>
        <p:spPr>
          <a:xfrm>
            <a:off x="6160444" y="177554"/>
            <a:ext cx="5838629" cy="6680446"/>
          </a:xfrm>
        </p:spPr>
        <p:txBody>
          <a:bodyPr>
            <a:normAutofit fontScale="62500" lnSpcReduction="20000"/>
          </a:bodyPr>
          <a:lstStyle/>
          <a:p>
            <a:pPr>
              <a:lnSpc>
                <a:spcPct val="90000"/>
              </a:lnSpc>
            </a:pPr>
            <a:r>
              <a:rPr lang="pl-PL" sz="1700" b="1" i="0" dirty="0">
                <a:solidFill>
                  <a:srgbClr val="FFFFFF"/>
                </a:solidFill>
                <a:effectLst/>
                <a:latin typeface="sarabun"/>
              </a:rPr>
              <a:t>Artykuł 216 Kodeksu Karnego – Znieważanie osoby</a:t>
            </a:r>
            <a:endParaRPr lang="pl-PL" sz="1700" b="0" i="0" dirty="0">
              <a:solidFill>
                <a:srgbClr val="FFFFFF"/>
              </a:solidFill>
              <a:effectLst/>
              <a:latin typeface="sarabun"/>
            </a:endParaRPr>
          </a:p>
          <a:p>
            <a:pPr marL="0" indent="0">
              <a:lnSpc>
                <a:spcPct val="90000"/>
              </a:lnSpc>
              <a:buNone/>
            </a:pPr>
            <a:r>
              <a:rPr lang="pl-PL" b="0" i="0" dirty="0">
                <a:solidFill>
                  <a:srgbClr val="FFFFFF"/>
                </a:solidFill>
                <a:effectLst/>
                <a:latin typeface="sarabun"/>
              </a:rPr>
              <a:t>§ 1. Kto znieważa inną osobę w jej obecności albo choćby pod jej nieobecność, lecz publicznie lub w zamiarze, aby zniewaga do osoby tej dotarła, podlega grzywnie albo karze ograniczenia wolności.</a:t>
            </a:r>
            <a:br>
              <a:rPr lang="pl-PL" b="0" i="0" dirty="0">
                <a:solidFill>
                  <a:srgbClr val="FFFFFF"/>
                </a:solidFill>
                <a:effectLst/>
                <a:latin typeface="sarabun"/>
              </a:rPr>
            </a:br>
            <a:r>
              <a:rPr lang="pl-PL" b="0" i="0" dirty="0">
                <a:solidFill>
                  <a:srgbClr val="FFFFFF"/>
                </a:solidFill>
                <a:effectLst/>
                <a:latin typeface="sarabun"/>
              </a:rPr>
              <a:t>§ 2. Kto znieważa inną osobę za pomocą środków masowego komunikowania, podlega grzywnie, karze ograniczenia wolności albo pozbawienia wolności do roku.</a:t>
            </a:r>
            <a:br>
              <a:rPr lang="pl-PL" b="0" i="0" dirty="0">
                <a:solidFill>
                  <a:srgbClr val="FFFFFF"/>
                </a:solidFill>
                <a:effectLst/>
                <a:latin typeface="sarabun"/>
              </a:rPr>
            </a:br>
            <a:r>
              <a:rPr lang="pl-PL" b="0" i="0" dirty="0">
                <a:solidFill>
                  <a:srgbClr val="FFFFFF"/>
                </a:solidFill>
                <a:effectLst/>
                <a:latin typeface="sarabun"/>
              </a:rPr>
              <a:t>§ 3. Jeżeli zniewagę wywołało wyzywające zachowanie się pokrzywdzonego albo jeżeli pokrzywdzony odpowiedział naruszeniem nietykalności cielesnej lub zniewagą wzajemną, sąd może odstąpić od wymierzenia kary.</a:t>
            </a:r>
            <a:br>
              <a:rPr lang="pl-PL" b="0" i="0" dirty="0">
                <a:solidFill>
                  <a:srgbClr val="FFFFFF"/>
                </a:solidFill>
                <a:effectLst/>
                <a:latin typeface="sarabun"/>
              </a:rPr>
            </a:br>
            <a:r>
              <a:rPr lang="pl-PL" b="0" i="0" dirty="0">
                <a:solidFill>
                  <a:srgbClr val="FFFFFF"/>
                </a:solidFill>
                <a:effectLst/>
                <a:latin typeface="sarabun"/>
              </a:rPr>
              <a:t>§ 4. W razie skazania za przestępstwo określone w § 2 sąd może orzec nawiązkę na rzecz pokrzywdzonego, Polskiego Czerwonego Krzyża albo na inny cel społeczny wskazany przez pokrzywdzonego.</a:t>
            </a:r>
            <a:br>
              <a:rPr lang="pl-PL" b="0" i="0" dirty="0">
                <a:solidFill>
                  <a:srgbClr val="FFFFFF"/>
                </a:solidFill>
                <a:effectLst/>
                <a:latin typeface="sarabun"/>
              </a:rPr>
            </a:br>
            <a:r>
              <a:rPr lang="pl-PL" b="0" i="0" dirty="0">
                <a:solidFill>
                  <a:srgbClr val="FFFFFF"/>
                </a:solidFill>
                <a:effectLst/>
                <a:latin typeface="sarabun"/>
              </a:rPr>
              <a:t>§ 5. Ściganie odbywa się z oskarżenia prywatnego.</a:t>
            </a:r>
          </a:p>
          <a:p>
            <a:pPr marL="0" indent="0">
              <a:lnSpc>
                <a:spcPct val="90000"/>
              </a:lnSpc>
              <a:buNone/>
            </a:pPr>
            <a:endParaRPr lang="pl-PL" b="0" i="0" dirty="0">
              <a:solidFill>
                <a:srgbClr val="FFFFFF"/>
              </a:solidFill>
              <a:effectLst/>
              <a:latin typeface="sarabun"/>
            </a:endParaRPr>
          </a:p>
          <a:p>
            <a:pPr>
              <a:lnSpc>
                <a:spcPct val="90000"/>
              </a:lnSpc>
            </a:pPr>
            <a:r>
              <a:rPr lang="pl-PL" b="1" i="0" dirty="0">
                <a:solidFill>
                  <a:srgbClr val="FFFFFF"/>
                </a:solidFill>
                <a:effectLst/>
                <a:latin typeface="sarabun"/>
              </a:rPr>
              <a:t>Artykuł 207 Kodeksu Karnego – Znęcanie się</a:t>
            </a:r>
            <a:endParaRPr lang="pl-PL" b="0" i="0" dirty="0">
              <a:solidFill>
                <a:srgbClr val="FFFFFF"/>
              </a:solidFill>
              <a:effectLst/>
              <a:latin typeface="sarabun"/>
            </a:endParaRPr>
          </a:p>
          <a:p>
            <a:pPr marL="0" indent="0">
              <a:lnSpc>
                <a:spcPct val="90000"/>
              </a:lnSpc>
              <a:buNone/>
            </a:pPr>
            <a:r>
              <a:rPr lang="pl-PL" b="0" i="0" dirty="0">
                <a:solidFill>
                  <a:srgbClr val="FFFFFF"/>
                </a:solidFill>
                <a:effectLst/>
                <a:latin typeface="sarabun"/>
              </a:rPr>
              <a:t>§ 1. Kto znęca się fizycznie lub psychicznie nad osobą najbliższą lub nad inną osobą pozostającą w stałym lub przemijającym stosunku zależności od sprawcy, podlega karze pozbawienia wolności od 3 miesięcy do lat 5.</a:t>
            </a:r>
            <a:br>
              <a:rPr lang="pl-PL" b="0" i="0" dirty="0">
                <a:solidFill>
                  <a:srgbClr val="FFFFFF"/>
                </a:solidFill>
                <a:effectLst/>
                <a:latin typeface="sarabun"/>
              </a:rPr>
            </a:br>
            <a:r>
              <a:rPr lang="pl-PL" b="0" i="0" dirty="0">
                <a:solidFill>
                  <a:srgbClr val="FFFFFF"/>
                </a:solidFill>
                <a:effectLst/>
                <a:latin typeface="sarabun"/>
              </a:rPr>
              <a:t>§ 1a. Kto znęca się fizycznie lub psychicznie nad osobą nieporadną ze względu na jej wiek, stan psychiczny lub fizyczny, podlega karze pozbawienia wolności od 6 miesięcy do lat 8.</a:t>
            </a:r>
            <a:br>
              <a:rPr lang="pl-PL" b="0" i="0" dirty="0">
                <a:solidFill>
                  <a:srgbClr val="FFFFFF"/>
                </a:solidFill>
                <a:effectLst/>
                <a:latin typeface="sarabun"/>
              </a:rPr>
            </a:br>
            <a:r>
              <a:rPr lang="pl-PL" b="0" i="0" dirty="0">
                <a:solidFill>
                  <a:srgbClr val="FFFFFF"/>
                </a:solidFill>
                <a:effectLst/>
                <a:latin typeface="sarabun"/>
              </a:rPr>
              <a:t>§ 2. Jeżeli czyn określony w § 1 lub 1a połączony jest ze stosowaniem szczególnego okrucieństwa, sprawca podlega karze pozbawienia wolności od roku do lat 10.</a:t>
            </a:r>
            <a:br>
              <a:rPr lang="pl-PL" b="0" i="0" dirty="0">
                <a:solidFill>
                  <a:srgbClr val="FFFFFF"/>
                </a:solidFill>
                <a:effectLst/>
                <a:latin typeface="sarabun"/>
              </a:rPr>
            </a:br>
            <a:r>
              <a:rPr lang="pl-PL" b="0" i="0" dirty="0">
                <a:solidFill>
                  <a:srgbClr val="FFFFFF"/>
                </a:solidFill>
                <a:effectLst/>
                <a:latin typeface="sarabun"/>
              </a:rPr>
              <a:t>§ 3. Jeżeli następstwem czynu określonego w § 1–2 jest targnięcie się pokrzywdzonego na własne życie, sprawca podlega karze pozbawienia wolności od lat 2 do 12.</a:t>
            </a:r>
          </a:p>
          <a:p>
            <a:pPr marL="0" indent="0">
              <a:lnSpc>
                <a:spcPct val="90000"/>
              </a:lnSpc>
              <a:buNone/>
            </a:pPr>
            <a:endParaRPr lang="pl-PL" sz="1700" b="0" i="0" dirty="0">
              <a:solidFill>
                <a:srgbClr val="FFFFFF"/>
              </a:solidFill>
              <a:effectLst/>
              <a:latin typeface="sarabun"/>
            </a:endParaRPr>
          </a:p>
          <a:p>
            <a:pPr>
              <a:lnSpc>
                <a:spcPct val="90000"/>
              </a:lnSpc>
            </a:pPr>
            <a:r>
              <a:rPr lang="pl-PL" sz="1700" b="1" i="0" dirty="0">
                <a:solidFill>
                  <a:srgbClr val="FFFFFF"/>
                </a:solidFill>
                <a:effectLst/>
                <a:latin typeface="sarabun"/>
              </a:rPr>
              <a:t>Artykuł 257 Kodeksu Karnego – Rasizm</a:t>
            </a:r>
            <a:endParaRPr lang="pl-PL" sz="1700" b="0" i="0" dirty="0">
              <a:solidFill>
                <a:srgbClr val="FFFFFF"/>
              </a:solidFill>
              <a:effectLst/>
              <a:latin typeface="sarabun"/>
            </a:endParaRPr>
          </a:p>
          <a:p>
            <a:pPr marL="0" indent="0">
              <a:lnSpc>
                <a:spcPct val="90000"/>
              </a:lnSpc>
              <a:buNone/>
            </a:pPr>
            <a:r>
              <a:rPr lang="pl-PL" b="0" i="0" dirty="0">
                <a:solidFill>
                  <a:srgbClr val="FFFFFF"/>
                </a:solidFill>
                <a:effectLst/>
                <a:latin typeface="sarabun"/>
              </a:rPr>
              <a:t>Kto publicznie znieważa grupę ludności albo poszczególną osobę z powodu jej przynależności narodowej, etnicznej, rasowej, wyznaniowej albo z powodu jej bezwyznaniowości lub z takich powodów narusza nietykalność cielesną innej osoby, podlega karze pozbawienia wolności do lat 3.</a:t>
            </a:r>
          </a:p>
          <a:p>
            <a:pPr marL="0" indent="0">
              <a:lnSpc>
                <a:spcPct val="90000"/>
              </a:lnSpc>
              <a:buNone/>
            </a:pPr>
            <a:endParaRPr lang="pl-PL" b="0" i="0" dirty="0">
              <a:solidFill>
                <a:srgbClr val="FFFFFF"/>
              </a:solidFill>
              <a:effectLst/>
              <a:latin typeface="sarabun"/>
            </a:endParaRPr>
          </a:p>
          <a:p>
            <a:pPr>
              <a:lnSpc>
                <a:spcPct val="90000"/>
              </a:lnSpc>
            </a:pPr>
            <a:r>
              <a:rPr lang="pl-PL" b="1" i="0" dirty="0">
                <a:solidFill>
                  <a:srgbClr val="FFFFFF"/>
                </a:solidFill>
                <a:effectLst/>
                <a:latin typeface="sarabun"/>
              </a:rPr>
              <a:t>Artykuł 107 Kodeksu Wykroczeń</a:t>
            </a:r>
            <a:endParaRPr lang="pl-PL" b="0" i="0" dirty="0">
              <a:solidFill>
                <a:srgbClr val="FFFFFF"/>
              </a:solidFill>
              <a:effectLst/>
              <a:latin typeface="sarabun"/>
            </a:endParaRPr>
          </a:p>
          <a:p>
            <a:pPr marL="0" indent="0">
              <a:lnSpc>
                <a:spcPct val="90000"/>
              </a:lnSpc>
              <a:buNone/>
            </a:pPr>
            <a:r>
              <a:rPr lang="pl-PL" b="0" i="0" dirty="0">
                <a:solidFill>
                  <a:srgbClr val="FFFFFF"/>
                </a:solidFill>
                <a:effectLst/>
                <a:latin typeface="sarabun"/>
              </a:rPr>
              <a:t>Kto w celu dokuczenia innej osobie złośliwie wprowadza ją w błąd lub w inny sposób złośliwie niepokoi, podlega karze ograniczenia wolności, grzywny do 1.500 złotych albo karze nagany.</a:t>
            </a:r>
          </a:p>
          <a:p>
            <a:pPr marL="0" indent="0">
              <a:lnSpc>
                <a:spcPct val="90000"/>
              </a:lnSpc>
              <a:buNone/>
            </a:pPr>
            <a:endParaRPr lang="pl-PL" sz="500" dirty="0">
              <a:solidFill>
                <a:srgbClr val="FFFFFF"/>
              </a:solidFill>
            </a:endParaRPr>
          </a:p>
        </p:txBody>
      </p:sp>
    </p:spTree>
    <p:extLst>
      <p:ext uri="{BB962C8B-B14F-4D97-AF65-F5344CB8AC3E}">
        <p14:creationId xmlns:p14="http://schemas.microsoft.com/office/powerpoint/2010/main" val="211113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90C3D6-E5B6-3BBF-A059-F5E176C611F0}"/>
              </a:ext>
            </a:extLst>
          </p:cNvPr>
          <p:cNvSpPr>
            <a:spLocks noGrp="1"/>
          </p:cNvSpPr>
          <p:nvPr>
            <p:ph type="title"/>
          </p:nvPr>
        </p:nvSpPr>
        <p:spPr/>
        <p:txBody>
          <a:bodyPr/>
          <a:lstStyle/>
          <a:p>
            <a:endParaRPr lang="pl-PL" dirty="0"/>
          </a:p>
        </p:txBody>
      </p:sp>
      <p:pic>
        <p:nvPicPr>
          <p:cNvPr id="9" name="Obraz 8">
            <a:extLst>
              <a:ext uri="{FF2B5EF4-FFF2-40B4-BE49-F238E27FC236}">
                <a16:creationId xmlns:a16="http://schemas.microsoft.com/office/drawing/2014/main" id="{6FF6B6F3-66E9-463A-36BB-293B234DD9D1}"/>
              </a:ext>
            </a:extLst>
          </p:cNvPr>
          <p:cNvPicPr>
            <a:picLocks noChangeAspect="1"/>
          </p:cNvPicPr>
          <p:nvPr/>
        </p:nvPicPr>
        <p:blipFill rotWithShape="1">
          <a:blip r:embed="rId2"/>
          <a:srcRect l="30580" t="26639" r="37249" b="50656"/>
          <a:stretch/>
        </p:blipFill>
        <p:spPr>
          <a:xfrm>
            <a:off x="1" y="41797"/>
            <a:ext cx="12118018" cy="2787589"/>
          </a:xfrm>
          <a:prstGeom prst="rect">
            <a:avLst/>
          </a:prstGeom>
        </p:spPr>
      </p:pic>
      <p:pic>
        <p:nvPicPr>
          <p:cNvPr id="4" name="Obraz 3">
            <a:extLst>
              <a:ext uri="{FF2B5EF4-FFF2-40B4-BE49-F238E27FC236}">
                <a16:creationId xmlns:a16="http://schemas.microsoft.com/office/drawing/2014/main" id="{32CCE14D-AE42-08A4-F420-62ED6D5A0AC4}"/>
              </a:ext>
            </a:extLst>
          </p:cNvPr>
          <p:cNvPicPr>
            <a:picLocks noChangeAspect="1"/>
          </p:cNvPicPr>
          <p:nvPr/>
        </p:nvPicPr>
        <p:blipFill rotWithShape="1">
          <a:blip r:embed="rId3"/>
          <a:srcRect l="39456" t="60009" r="27659" b="12593"/>
          <a:stretch/>
        </p:blipFill>
        <p:spPr>
          <a:xfrm>
            <a:off x="0" y="2882389"/>
            <a:ext cx="12118019" cy="3933814"/>
          </a:xfrm>
          <a:prstGeom prst="rect">
            <a:avLst/>
          </a:prstGeom>
        </p:spPr>
      </p:pic>
      <p:sp>
        <p:nvSpPr>
          <p:cNvPr id="7" name="Wybuch: 14 punktów 6">
            <a:extLst>
              <a:ext uri="{FF2B5EF4-FFF2-40B4-BE49-F238E27FC236}">
                <a16:creationId xmlns:a16="http://schemas.microsoft.com/office/drawing/2014/main" id="{FE1D457C-27F7-2B2D-B4EB-C8B49009DADE}"/>
              </a:ext>
            </a:extLst>
          </p:cNvPr>
          <p:cNvSpPr/>
          <p:nvPr/>
        </p:nvSpPr>
        <p:spPr>
          <a:xfrm rot="584499">
            <a:off x="5336487" y="-282092"/>
            <a:ext cx="5815980" cy="2291386"/>
          </a:xfrm>
          <a:prstGeom prst="irregularSeal2">
            <a:avLst/>
          </a:prstGeom>
          <a:noFill/>
          <a:ln>
            <a:solidFill>
              <a:srgbClr val="FF000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74571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21">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3">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6" name="Group 25">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7" name="Straight Connector 26">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33" name="Rectangle 32">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4838B6B-C210-D9AB-4648-8C7E64B3788E}"/>
              </a:ext>
            </a:extLst>
          </p:cNvPr>
          <p:cNvSpPr>
            <a:spLocks noGrp="1"/>
          </p:cNvSpPr>
          <p:nvPr>
            <p:ph type="title"/>
          </p:nvPr>
        </p:nvSpPr>
        <p:spPr>
          <a:xfrm>
            <a:off x="1834919" y="685800"/>
            <a:ext cx="3705269" cy="5308599"/>
          </a:xfrm>
        </p:spPr>
        <p:txBody>
          <a:bodyPr>
            <a:normAutofit/>
          </a:bodyPr>
          <a:lstStyle/>
          <a:p>
            <a:r>
              <a:rPr lang="pl-PL" sz="3200" dirty="0">
                <a:solidFill>
                  <a:srgbClr val="FFFFFF"/>
                </a:solidFill>
              </a:rPr>
              <a:t>DLACZEGO DZIECI HEJTUJĄ?</a:t>
            </a:r>
          </a:p>
        </p:txBody>
      </p:sp>
      <p:sp>
        <p:nvSpPr>
          <p:cNvPr id="3" name="Symbol zastępczy zawartości 2">
            <a:extLst>
              <a:ext uri="{FF2B5EF4-FFF2-40B4-BE49-F238E27FC236}">
                <a16:creationId xmlns:a16="http://schemas.microsoft.com/office/drawing/2014/main" id="{3EF4EAA0-A478-AE00-8BE3-BDD862058FD9}"/>
              </a:ext>
            </a:extLst>
          </p:cNvPr>
          <p:cNvSpPr>
            <a:spLocks noGrp="1"/>
          </p:cNvSpPr>
          <p:nvPr>
            <p:ph idx="1"/>
          </p:nvPr>
        </p:nvSpPr>
        <p:spPr>
          <a:xfrm>
            <a:off x="6160445" y="119270"/>
            <a:ext cx="5627364" cy="6400800"/>
          </a:xfrm>
        </p:spPr>
        <p:txBody>
          <a:bodyPr>
            <a:normAutofit lnSpcReduction="10000"/>
          </a:bodyPr>
          <a:lstStyle/>
          <a:p>
            <a:pPr marL="0" indent="0" fontAlgn="base">
              <a:lnSpc>
                <a:spcPct val="90000"/>
              </a:lnSpc>
              <a:buNone/>
            </a:pPr>
            <a:endParaRPr lang="pl-PL" sz="1050" b="1" i="0" dirty="0">
              <a:solidFill>
                <a:srgbClr val="FFFFFF"/>
              </a:solidFill>
              <a:effectLst/>
              <a:latin typeface="Poppins" panose="00000500000000000000" pitchFamily="2" charset="-18"/>
            </a:endParaRPr>
          </a:p>
          <a:p>
            <a:pPr fontAlgn="base">
              <a:lnSpc>
                <a:spcPct val="90000"/>
              </a:lnSpc>
            </a:pPr>
            <a:r>
              <a:rPr lang="pl-PL" sz="1400" b="0" i="0" dirty="0">
                <a:solidFill>
                  <a:srgbClr val="FFFFFF"/>
                </a:solidFill>
                <a:effectLst/>
                <a:latin typeface="sarabun"/>
              </a:rPr>
              <a:t>Bardzo ważną potrzebą człowieka jest czucie swojej wartości. Chcemy czuć, że nie jesteśmy nikim, że jesteśmy kimś. Większość konfliktów, kłótni i obaw bierze się ze zbyt niskiego poczucia wartości. Jeśli niewystarczająco zostaniemy docenieni – boli. Jeśli ktoś inny dostanie awans – czujemy, że ktoś jest lepszy od nas, a my jesteśmy gorsi. </a:t>
            </a:r>
          </a:p>
          <a:p>
            <a:pPr fontAlgn="base">
              <a:lnSpc>
                <a:spcPct val="90000"/>
              </a:lnSpc>
            </a:pPr>
            <a:r>
              <a:rPr lang="pl-PL" sz="1400" b="0" i="0" dirty="0">
                <a:solidFill>
                  <a:srgbClr val="FFFFFF"/>
                </a:solidFill>
                <a:effectLst/>
                <a:latin typeface="sarabun"/>
              </a:rPr>
              <a:t>Chyba, że mamy ustabilizowane poczucie wartości. Wtedy nie boli, nie ma negatywnych myśli i nie czujemy się gorsi. Wiemy, że jesteśmy godni. Mamy do siebie szacunek. Doświadczamy poczucia, że jesteśmy wartościowi.</a:t>
            </a:r>
          </a:p>
          <a:p>
            <a:pPr fontAlgn="base">
              <a:lnSpc>
                <a:spcPct val="90000"/>
              </a:lnSpc>
            </a:pPr>
            <a:r>
              <a:rPr lang="pl-PL" sz="1400" dirty="0">
                <a:solidFill>
                  <a:srgbClr val="FFFFFF"/>
                </a:solidFill>
                <a:latin typeface="sarabun"/>
              </a:rPr>
              <a:t>Brak doświadczania BEZWARUNKOWEJ miłości w dzieciństwie sprawia, ze poczucie własnej wartości jest zaniżone. </a:t>
            </a:r>
          </a:p>
          <a:p>
            <a:pPr fontAlgn="base">
              <a:lnSpc>
                <a:spcPct val="90000"/>
              </a:lnSpc>
            </a:pPr>
            <a:r>
              <a:rPr lang="pl-PL" sz="1400" dirty="0">
                <a:solidFill>
                  <a:srgbClr val="FFFFFF"/>
                </a:solidFill>
                <a:latin typeface="sarabun"/>
              </a:rPr>
              <a:t>Film</a:t>
            </a:r>
          </a:p>
          <a:p>
            <a:pPr fontAlgn="base">
              <a:lnSpc>
                <a:spcPct val="90000"/>
              </a:lnSpc>
            </a:pPr>
            <a:r>
              <a:rPr lang="pl-PL" sz="1400" dirty="0">
                <a:solidFill>
                  <a:srgbClr val="FFFFFF"/>
                </a:solidFill>
                <a:latin typeface="sarabun"/>
              </a:rPr>
              <a:t>J</a:t>
            </a:r>
            <a:r>
              <a:rPr lang="pl-PL" sz="1400" b="0" i="0" dirty="0">
                <a:solidFill>
                  <a:srgbClr val="FFFFFF"/>
                </a:solidFill>
                <a:effectLst/>
                <a:latin typeface="sarabun"/>
              </a:rPr>
              <a:t>estem kimś, gdy wygram, gdy mam więcej, gdy lepiej zarabiam, gdy mam lepszy zegarek, gdy mam lepszą ocenę, gdy otrzymam pochwałę. I o ile to jest miłe, to tkwi w tym ogromne niebezpieczeństwo: uzależnienie od czynników zewnętrznych. One nas warunkują. To nic złego otrzymać pochwałę i się z tego cieszyć, czy wygrać i podnieść ręce do góry. Jednak jeśli tylko to nas definiuje, to wystarczy kilka chwil i wszystko to zostanie nam odebrane. </a:t>
            </a:r>
          </a:p>
          <a:p>
            <a:pPr fontAlgn="base">
              <a:lnSpc>
                <a:spcPct val="90000"/>
              </a:lnSpc>
            </a:pPr>
            <a:r>
              <a:rPr lang="pl-PL" sz="1400" b="0" i="0" dirty="0">
                <a:solidFill>
                  <a:srgbClr val="FFFFFF"/>
                </a:solidFill>
                <a:effectLst/>
                <a:latin typeface="sarabun"/>
              </a:rPr>
              <a:t>Co się wtedy dzieje?  Jakoś musimy poczucie wartości odzyskać. Albo będą to metody humanitarne, mądre albo… najszybsze. </a:t>
            </a:r>
            <a:r>
              <a:rPr lang="pl-PL" sz="1400" b="1" i="0" dirty="0">
                <a:solidFill>
                  <a:srgbClr val="FFFFFF"/>
                </a:solidFill>
                <a:effectLst/>
                <a:latin typeface="sarabun"/>
              </a:rPr>
              <a:t>Hejt to szybki sposób na dowartościowanie się.</a:t>
            </a:r>
          </a:p>
          <a:p>
            <a:pPr fontAlgn="base">
              <a:lnSpc>
                <a:spcPct val="90000"/>
              </a:lnSpc>
            </a:pPr>
            <a:r>
              <a:rPr lang="pl-PL" sz="1400" b="0" i="0" dirty="0">
                <a:solidFill>
                  <a:srgbClr val="FFFFFF"/>
                </a:solidFill>
                <a:effectLst/>
                <a:latin typeface="sarabun"/>
              </a:rPr>
              <a:t>Gdy atakujemy kogoś i udowadniamy, że ten ktoś jest gorszy, wtedy my czujemy się lepsi. Ogromny problem pojawiają się, gdy uświadomimy sobie, że te mechanizmy działają również wśród dzieci. </a:t>
            </a:r>
          </a:p>
          <a:p>
            <a:pPr fontAlgn="base">
              <a:lnSpc>
                <a:spcPct val="90000"/>
              </a:lnSpc>
            </a:pPr>
            <a:r>
              <a:rPr lang="pl-PL" sz="1400" b="0" i="0" dirty="0">
                <a:solidFill>
                  <a:srgbClr val="FFFFFF"/>
                </a:solidFill>
                <a:effectLst/>
                <a:latin typeface="sarabun"/>
              </a:rPr>
              <a:t>Dzieci potrafią być bardzo brutalne względem swoich rówieśników. Bo Twoja mama ma dziwny nos! </a:t>
            </a:r>
            <a:r>
              <a:rPr lang="pl-PL" sz="1400" b="0" i="0" dirty="0" err="1">
                <a:solidFill>
                  <a:srgbClr val="FFFFFF"/>
                </a:solidFill>
                <a:effectLst/>
                <a:latin typeface="sarabun"/>
              </a:rPr>
              <a:t>Hahahaha</a:t>
            </a:r>
            <a:r>
              <a:rPr lang="pl-PL" sz="1400" b="0" i="0" dirty="0">
                <a:solidFill>
                  <a:srgbClr val="FFFFFF"/>
                </a:solidFill>
                <a:effectLst/>
                <a:latin typeface="sarabun"/>
              </a:rPr>
              <a:t>. A Twoi pracują jako… a moi jako…! </a:t>
            </a:r>
            <a:r>
              <a:rPr lang="pl-PL" sz="1400" b="0" i="0" dirty="0" err="1">
                <a:solidFill>
                  <a:srgbClr val="FFFFFF"/>
                </a:solidFill>
                <a:effectLst/>
                <a:latin typeface="sarabun"/>
              </a:rPr>
              <a:t>Hahahaha</a:t>
            </a:r>
            <a:r>
              <a:rPr lang="pl-PL" sz="1400" b="0" i="0" dirty="0">
                <a:solidFill>
                  <a:srgbClr val="FFFFFF"/>
                </a:solidFill>
                <a:effectLst/>
                <a:latin typeface="sarabun"/>
              </a:rPr>
              <a:t>. A ty nie umiesz zrobić fikołka! </a:t>
            </a:r>
            <a:r>
              <a:rPr lang="pl-PL" sz="1400" b="0" i="0" dirty="0" err="1">
                <a:solidFill>
                  <a:srgbClr val="FFFFFF"/>
                </a:solidFill>
                <a:effectLst/>
                <a:latin typeface="sarabun"/>
              </a:rPr>
              <a:t>Hahaha</a:t>
            </a:r>
            <a:r>
              <a:rPr lang="pl-PL" sz="1400" b="0" i="0" dirty="0">
                <a:solidFill>
                  <a:srgbClr val="FFFFFF"/>
                </a:solidFill>
                <a:effectLst/>
                <a:latin typeface="sarabun"/>
              </a:rPr>
              <a:t>… Patrzcie, ten ma podarte spodnie, pewnie rodziców nie stać! </a:t>
            </a:r>
            <a:r>
              <a:rPr lang="pl-PL" sz="1400" b="0" i="0" dirty="0" err="1">
                <a:solidFill>
                  <a:srgbClr val="FFFFFF"/>
                </a:solidFill>
                <a:effectLst/>
                <a:latin typeface="sarabun"/>
              </a:rPr>
              <a:t>Hahahah</a:t>
            </a:r>
            <a:r>
              <a:rPr lang="pl-PL" sz="1400" b="0" i="0" dirty="0">
                <a:solidFill>
                  <a:srgbClr val="FFFFFF"/>
                </a:solidFill>
                <a:effectLst/>
                <a:latin typeface="sarabun"/>
              </a:rPr>
              <a:t>…</a:t>
            </a:r>
          </a:p>
        </p:txBody>
      </p:sp>
    </p:spTree>
    <p:extLst>
      <p:ext uri="{BB962C8B-B14F-4D97-AF65-F5344CB8AC3E}">
        <p14:creationId xmlns:p14="http://schemas.microsoft.com/office/powerpoint/2010/main" val="2019044827"/>
      </p:ext>
    </p:extLst>
  </p:cSld>
  <p:clrMapOvr>
    <a:masterClrMapping/>
  </p:clrMapOvr>
</p:sld>
</file>

<file path=ppt/theme/theme1.xml><?xml version="1.0" encoding="utf-8"?>
<a:theme xmlns:a="http://schemas.openxmlformats.org/drawingml/2006/main" name="Wycinek">
  <a:themeElements>
    <a:clrScheme name="Wycinek">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Wycine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ycine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4596</TotalTime>
  <Words>3234</Words>
  <Application>Microsoft Office PowerPoint</Application>
  <PresentationFormat>Panoramiczny</PresentationFormat>
  <Paragraphs>160</Paragraphs>
  <Slides>19</Slides>
  <Notes>0</Notes>
  <HiddenSlides>0</HiddenSlides>
  <MMClips>0</MMClips>
  <ScaleCrop>false</ScaleCrop>
  <HeadingPairs>
    <vt:vector size="6" baseType="variant">
      <vt:variant>
        <vt:lpstr>Używane czcionki</vt:lpstr>
      </vt:variant>
      <vt:variant>
        <vt:i4>13</vt:i4>
      </vt:variant>
      <vt:variant>
        <vt:lpstr>Motyw</vt:lpstr>
      </vt:variant>
      <vt:variant>
        <vt:i4>1</vt:i4>
      </vt:variant>
      <vt:variant>
        <vt:lpstr>Tytuły slajdów</vt:lpstr>
      </vt:variant>
      <vt:variant>
        <vt:i4>19</vt:i4>
      </vt:variant>
    </vt:vector>
  </HeadingPairs>
  <TitlesOfParts>
    <vt:vector size="33" baseType="lpstr">
      <vt:lpstr>abril-titling</vt:lpstr>
      <vt:lpstr>Arial</vt:lpstr>
      <vt:lpstr>benton-sans</vt:lpstr>
      <vt:lpstr>Century Gothic</vt:lpstr>
      <vt:lpstr>Crimson Text</vt:lpstr>
      <vt:lpstr>inherit</vt:lpstr>
      <vt:lpstr>Lato</vt:lpstr>
      <vt:lpstr>NonBreakingSpaceOverride</vt:lpstr>
      <vt:lpstr>Open Sans</vt:lpstr>
      <vt:lpstr>Poppins</vt:lpstr>
      <vt:lpstr>sarabun</vt:lpstr>
      <vt:lpstr>Times New Roman</vt:lpstr>
      <vt:lpstr>Wingdings 3</vt:lpstr>
      <vt:lpstr>Wycinek</vt:lpstr>
      <vt:lpstr>„Zero tolerancji dla mowy nienawiści w życiu realnym i w sieci”</vt:lpstr>
      <vt:lpstr>MOWA NIENAWIŚCI</vt:lpstr>
      <vt:lpstr>Prezentacja programu PowerPoint</vt:lpstr>
      <vt:lpstr>HEJT</vt:lpstr>
      <vt:lpstr>HEJT I MOWA NIENAWIŚCI SĄ KARALNE</vt:lpstr>
      <vt:lpstr>Rodzaje hejtu, które kwalifikujemy jako przestępstwo </vt:lpstr>
      <vt:lpstr>Rodzaje hejtu, które kwalifikujemy jako przestępstwo </vt:lpstr>
      <vt:lpstr>Prezentacja programu PowerPoint</vt:lpstr>
      <vt:lpstr>DLACZEGO DZIECI HEJTUJĄ?</vt:lpstr>
      <vt:lpstr>DLACZEGO DZIECI HEJTUJĄ?</vt:lpstr>
      <vt:lpstr>DLACZEGO DZIECI HEJTUJĄ?</vt:lpstr>
      <vt:lpstr>DLACZEGO DZIECI HEJTUJĄ?</vt:lpstr>
      <vt:lpstr>Skąd Jeszcze BIERZE się HEJT? </vt:lpstr>
      <vt:lpstr>JAK ROZPOZNAĆ, ŻE MOJE DZIECKO MOŻE BYĆ OFIARĄ HEJTU lub PRZEMOCY?</vt:lpstr>
      <vt:lpstr>JAK REAGOWAĆ KIEDY DZIECKO ZGŁASzA PROBLEM?</vt:lpstr>
      <vt:lpstr>JAK REAGOWAĆ KIEDY DZIECKO ZGŁASzA PROBLEM?</vt:lpstr>
      <vt:lpstr>JAK REAGOWAĆ- PODSUMOWANIE</vt:lpstr>
      <vt:lpstr>DYSKUSJA</vt:lpstr>
      <vt:lpstr>DYSKUSJA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tolerancji dla mowy nienawiści w życiu realnym i w sieci”</dc:title>
  <dc:creator>Karolina Kłudka</dc:creator>
  <cp:lastModifiedBy>Karolina Kłudka</cp:lastModifiedBy>
  <cp:revision>19</cp:revision>
  <dcterms:created xsi:type="dcterms:W3CDTF">2023-05-08T09:20:24Z</dcterms:created>
  <dcterms:modified xsi:type="dcterms:W3CDTF">2023-06-13T11:46:33Z</dcterms:modified>
</cp:coreProperties>
</file>