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  <p:sldId id="272" r:id="rId7"/>
    <p:sldId id="271" r:id="rId8"/>
    <p:sldId id="279" r:id="rId9"/>
    <p:sldId id="273" r:id="rId10"/>
    <p:sldId id="274" r:id="rId11"/>
    <p:sldId id="280" r:id="rId12"/>
    <p:sldId id="277" r:id="rId13"/>
    <p:sldId id="27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9B5A59-0E9D-E33C-27CA-79C47DE23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WSPÓŁPRACOWNICY </a:t>
            </a:r>
            <a:br>
              <a:rPr lang="pl-PL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</a:t>
            </a:r>
            <a:r>
              <a:rPr lang="pl-PL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ngo</a:t>
            </a:r>
            <a:endParaRPr lang="pl-PL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B8E54F-EC64-F1FE-B853-4692F7608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788537"/>
            <a:ext cx="10820400" cy="4024125"/>
          </a:xfrm>
        </p:spPr>
        <p:txBody>
          <a:bodyPr>
            <a:normAutofit/>
          </a:bodyPr>
          <a:lstStyle/>
          <a:p>
            <a:r>
              <a:rPr lang="pl-PL" sz="2800" dirty="0">
                <a:latin typeface="-apple-system"/>
              </a:rPr>
              <a:t>UMOWY O DZIEŁO BEZ PRZENIESIENIA PRAW AUTORSKICH</a:t>
            </a:r>
          </a:p>
          <a:p>
            <a:r>
              <a:rPr lang="pl-PL" sz="2800" dirty="0">
                <a:latin typeface="-apple-system"/>
              </a:rPr>
              <a:t>UMOWY O DZIEŁO Z PRZENIESIE PRAW AUTORSKICH</a:t>
            </a:r>
          </a:p>
          <a:p>
            <a:r>
              <a:rPr lang="pl-PL" sz="2800" dirty="0">
                <a:latin typeface="-apple-system"/>
              </a:rPr>
              <a:t>UMOWY ZLECENIA</a:t>
            </a:r>
          </a:p>
          <a:p>
            <a:r>
              <a:rPr lang="pl-PL" sz="2800" dirty="0">
                <a:latin typeface="-apple-system"/>
              </a:rPr>
              <a:t>UMOWY O PRACĘ (PRACOWNICY ETATOWI)</a:t>
            </a:r>
          </a:p>
        </p:txBody>
      </p:sp>
    </p:spTree>
    <p:extLst>
      <p:ext uri="{BB962C8B-B14F-4D97-AF65-F5344CB8AC3E}">
        <p14:creationId xmlns:p14="http://schemas.microsoft.com/office/powerpoint/2010/main" val="3336370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E18BE7-5011-FAA6-BC08-CF402B887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Fira Sans Extra Condensed" panose="020B0503050000020004" pitchFamily="34" charset="0"/>
              </a:rPr>
              <a:t>c.d. obowiązki wobec </a:t>
            </a:r>
            <a:r>
              <a:rPr lang="pl-PL" dirty="0" err="1">
                <a:latin typeface="Fira Sans Extra Condensed" panose="020B0503050000020004" pitchFamily="34" charset="0"/>
              </a:rPr>
              <a:t>zus’U</a:t>
            </a:r>
            <a:endParaRPr lang="pl-PL" dirty="0">
              <a:latin typeface="Fira Sans Extra Condensed" panose="020B05030500000200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7D7685-ECC4-ABCB-F36A-2A417B5C0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09750"/>
            <a:ext cx="10820400" cy="4789935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pl-PL" b="0" i="0" dirty="0">
                <a:solidFill>
                  <a:srgbClr val="222222"/>
                </a:solidFill>
                <a:effectLst/>
                <a:latin typeface="-apple-system"/>
              </a:rPr>
              <a:t>płatnicy składek są zobowiązani do złożenia formularza – </a:t>
            </a:r>
            <a:r>
              <a:rPr lang="pl-PL" b="1" i="0" dirty="0">
                <a:solidFill>
                  <a:srgbClr val="222222"/>
                </a:solidFill>
                <a:effectLst/>
                <a:latin typeface="-apple-system"/>
              </a:rPr>
              <a:t>zgłoszenie płatnika składek w terminie 7 dni</a:t>
            </a:r>
            <a:r>
              <a:rPr lang="pl-PL" b="0" i="0" dirty="0">
                <a:solidFill>
                  <a:srgbClr val="222222"/>
                </a:solidFill>
                <a:effectLst/>
                <a:latin typeface="-apple-system"/>
              </a:rPr>
              <a:t> od:</a:t>
            </a:r>
          </a:p>
          <a:p>
            <a:pPr algn="l">
              <a:buFont typeface="Wingdings" panose="05000000000000000000" pitchFamily="2" charset="2"/>
              <a:buChar char="q"/>
            </a:pPr>
            <a:r>
              <a:rPr lang="pl-PL" b="0" i="0" dirty="0">
                <a:solidFill>
                  <a:srgbClr val="222222"/>
                </a:solidFill>
                <a:effectLst/>
                <a:latin typeface="-apple-system"/>
              </a:rPr>
              <a:t>daty zatrudnienia pierwszego pracownika lub powstania stosunku prawnego uzasadniającego objęcie ubezpieczeniami emerytalnymi i rentowymi pierwszej osoby</a:t>
            </a:r>
          </a:p>
          <a:p>
            <a:pPr algn="l">
              <a:buFont typeface="Wingdings" panose="05000000000000000000" pitchFamily="2" charset="2"/>
              <a:buChar char="q"/>
            </a:pPr>
            <a:r>
              <a:rPr lang="pl-PL" b="0" i="0" dirty="0">
                <a:solidFill>
                  <a:srgbClr val="222222"/>
                </a:solidFill>
                <a:effectLst/>
                <a:latin typeface="-apple-system"/>
              </a:rPr>
              <a:t>daty powstania obowiązku ubezpieczeń emerytalnych i rentowych dla ubezpieczonych, wyłącznie zobowiązanych do płacenia składek na własne ubezpieczenia albo składek na ubezpieczenie osób z nimi współpracujących;</a:t>
            </a:r>
          </a:p>
          <a:p>
            <a:pPr algn="l">
              <a:buFont typeface="Wingdings" panose="05000000000000000000" pitchFamily="2" charset="2"/>
              <a:buChar char="q"/>
            </a:pPr>
            <a:r>
              <a:rPr lang="pl-PL" b="0" i="0" dirty="0">
                <a:solidFill>
                  <a:srgbClr val="222222"/>
                </a:solidFill>
                <a:effectLst/>
                <a:latin typeface="-apple-system"/>
              </a:rPr>
              <a:t>każda zatrudniona osoba, za którą organizacja musi zapłacić składki do ZUS, musi zostać oddzielnie zgłoszona, zgodnie z tym, jakim składkami jest objęta jej wynagrodzenie;</a:t>
            </a:r>
          </a:p>
          <a:p>
            <a:pPr algn="l">
              <a:buFont typeface="Wingdings" panose="05000000000000000000" pitchFamily="2" charset="2"/>
              <a:buChar char="q"/>
            </a:pPr>
            <a:r>
              <a:rPr lang="pl-PL" dirty="0">
                <a:solidFill>
                  <a:srgbClr val="222222"/>
                </a:solidFill>
                <a:latin typeface="-apple-system"/>
              </a:rPr>
              <a:t>k</a:t>
            </a:r>
            <a:r>
              <a:rPr lang="pl-PL" b="0" i="0" dirty="0">
                <a:solidFill>
                  <a:srgbClr val="222222"/>
                </a:solidFill>
                <a:effectLst/>
                <a:latin typeface="-apple-system"/>
              </a:rPr>
              <a:t>ażda osoba, w stosunku do której wygasł tytuł do ubezpieczeń społecznych, podlega wyrejestrowaniu z tych ubezpieczeń. </a:t>
            </a:r>
            <a:r>
              <a:rPr lang="pl-PL" b="1" i="0" dirty="0">
                <a:solidFill>
                  <a:srgbClr val="222222"/>
                </a:solidFill>
                <a:effectLst/>
                <a:latin typeface="-apple-system"/>
              </a:rPr>
              <a:t>Zgłoszenie wyrejestrowania płatnik składek musi złożyć w terminie 7 dni od daty zaistnienia tego faktu</a:t>
            </a:r>
            <a:r>
              <a:rPr lang="pl-PL" b="0" i="0" dirty="0">
                <a:solidFill>
                  <a:srgbClr val="222222"/>
                </a:solidFill>
                <a:effectLst/>
                <a:latin typeface="-apple-system"/>
              </a:rPr>
              <a:t> (tj. momentu zakończenia zatrudnienia)</a:t>
            </a:r>
            <a:r>
              <a:rPr lang="pl-PL" b="1" i="0" dirty="0">
                <a:solidFill>
                  <a:srgbClr val="222222"/>
                </a:solidFill>
                <a:effectLst/>
                <a:latin typeface="-apple-system"/>
              </a:rPr>
              <a:t>.</a:t>
            </a:r>
          </a:p>
          <a:p>
            <a:pPr algn="l">
              <a:buFont typeface="Wingdings" panose="05000000000000000000" pitchFamily="2" charset="2"/>
              <a:buChar char="q"/>
            </a:pPr>
            <a:r>
              <a:rPr lang="pl-PL" dirty="0">
                <a:solidFill>
                  <a:srgbClr val="222222"/>
                </a:solidFill>
                <a:latin typeface="-apple-system"/>
              </a:rPr>
              <a:t>p</a:t>
            </a:r>
            <a:r>
              <a:rPr lang="pl-PL" b="0" i="0" dirty="0">
                <a:solidFill>
                  <a:srgbClr val="222222"/>
                </a:solidFill>
                <a:effectLst/>
                <a:latin typeface="-apple-system"/>
              </a:rPr>
              <a:t>oza wyrejestrowaniem zatrudnionych osób, jeśli płatnik składek zakończył ostatnie zatrudnienie zobowiązujące go do płacenia składek – zobowiązany jest złożyć zgłoszenie wyrejestrowania </a:t>
            </a:r>
            <a:r>
              <a:rPr lang="pl-PL" b="1" i="0" dirty="0">
                <a:solidFill>
                  <a:srgbClr val="222222"/>
                </a:solidFill>
                <a:effectLst/>
                <a:latin typeface="-apple-system"/>
              </a:rPr>
              <a:t>w terminie 7 dni od daty zaistnienia tego faktu</a:t>
            </a:r>
            <a:r>
              <a:rPr lang="pl-PL" b="0" i="0" dirty="0">
                <a:solidFill>
                  <a:srgbClr val="222222"/>
                </a:solidFill>
                <a:effectLst/>
                <a:latin typeface="-apple-system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222222"/>
                </a:solidFill>
                <a:effectLst/>
                <a:latin typeface="-apple-system"/>
              </a:rPr>
              <a:t>płatnik składek zobowiązany jest zawiadomić Zakład Ubezpieczeń Społecznych o wszelkich zmianach w stosunku do danych zawartych w swoim zgłoszeniu, w terminie 14 dni od zaistnienia tych zmian.</a:t>
            </a:r>
            <a:endParaRPr lang="pl-PL" dirty="0">
              <a:solidFill>
                <a:srgbClr val="222222"/>
              </a:solidFill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pl-PL" b="0" i="0" dirty="0">
              <a:solidFill>
                <a:srgbClr val="222222"/>
              </a:solidFill>
              <a:effectLst/>
              <a:latin typeface="-apple-system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8601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67AFDEEC-6426-F687-6BA9-2D4923D989B1}"/>
              </a:ext>
            </a:extLst>
          </p:cNvPr>
          <p:cNvSpPr txBox="1"/>
          <p:nvPr/>
        </p:nvSpPr>
        <p:spPr>
          <a:xfrm>
            <a:off x="2333625" y="2630984"/>
            <a:ext cx="82798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Extra Condensed" panose="020B0503050000020004" pitchFamily="34" charset="0"/>
              </a:rPr>
              <a:t>3. OBOWIĄZKI NGO-URZĄD SKARBOWY 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998305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BC0A56-4ADA-3AC8-7A2A-FC87C652F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0" i="0" dirty="0">
                <a:solidFill>
                  <a:srgbClr val="222222"/>
                </a:solidFill>
                <a:effectLst/>
                <a:latin typeface="Fira Sans Extra Condensed" panose="020B0503050000020004" pitchFamily="34" charset="0"/>
              </a:rPr>
              <a:t>Jakie są terminy składania deklaracji miesięcznych do Urzędu Skarbowego?</a:t>
            </a:r>
            <a:br>
              <a:rPr lang="pl-PL" b="0" i="0" dirty="0">
                <a:solidFill>
                  <a:srgbClr val="222222"/>
                </a:solidFill>
                <a:effectLst/>
                <a:latin typeface="Fira Sans Extra Condensed" panose="020B0503050000020004" pitchFamily="34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98B31D-4CEF-2445-03D0-1A6B1A1AD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13535"/>
            <a:ext cx="10820400" cy="448009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pl-PL" b="0" i="0" dirty="0">
                <a:solidFill>
                  <a:srgbClr val="FFFFFF"/>
                </a:solidFill>
                <a:effectLst/>
                <a:latin typeface="-apple-system"/>
              </a:rPr>
              <a:t>1</a:t>
            </a:r>
          </a:p>
          <a:p>
            <a:pPr marL="457200" indent="-457200" algn="l">
              <a:buFont typeface="+mj-lt"/>
              <a:buAutoNum type="arabicPeriod"/>
            </a:pPr>
            <a:r>
              <a:rPr lang="pl-PL" sz="3200" b="1" i="0" u="sng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apple-system"/>
              </a:rPr>
              <a:t>Zaliczki i deklaracje</a:t>
            </a:r>
          </a:p>
          <a:p>
            <a:pPr marL="0" indent="0" algn="l">
              <a:buNone/>
            </a:pPr>
            <a:endParaRPr lang="pl-PL" b="1" i="0" dirty="0">
              <a:solidFill>
                <a:srgbClr val="222222"/>
              </a:solidFill>
              <a:effectLst/>
              <a:latin typeface="-apple-system"/>
            </a:endParaRPr>
          </a:p>
          <a:p>
            <a:r>
              <a:rPr lang="pl-PL" b="1" i="0" dirty="0">
                <a:solidFill>
                  <a:srgbClr val="222222"/>
                </a:solidFill>
                <a:effectLst/>
                <a:latin typeface="-apple-system"/>
              </a:rPr>
              <a:t>Do 20 dnia każdego miesiąca </a:t>
            </a:r>
            <a:r>
              <a:rPr lang="pl-PL" i="0" dirty="0">
                <a:solidFill>
                  <a:srgbClr val="222222"/>
                </a:solidFill>
                <a:latin typeface="-apple-system"/>
              </a:rPr>
              <a:t>wpłata do US zaliczki na podatek dochodowy </a:t>
            </a:r>
            <a:r>
              <a:rPr lang="pl-PL" b="1" i="0" u="sng" dirty="0">
                <a:solidFill>
                  <a:srgbClr val="222222"/>
                </a:solidFill>
                <a:latin typeface="-apple-system"/>
              </a:rPr>
              <a:t>od osób fizycznych za miesiąc poprzedni.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pl-PL" dirty="0">
                <a:solidFill>
                  <a:srgbClr val="222222"/>
                </a:solidFill>
                <a:latin typeface="-apple-system"/>
              </a:rPr>
              <a:t>organizacja od </a:t>
            </a:r>
            <a:r>
              <a:rPr lang="pl-PL" b="0" i="0" dirty="0">
                <a:solidFill>
                  <a:srgbClr val="222222"/>
                </a:solidFill>
                <a:effectLst/>
                <a:latin typeface="-apple-system"/>
              </a:rPr>
              <a:t>umowy o pracę, o dzieło, umowy zlecenie lub wypłaca inne opodatkowane świadczenia dla osób fizycznych, przekazuje do odpowiednich US zaliczki na podatek dochodowy od osób fizycznych (z tytułu wypłaconych w poprzednim miesiącu należności).</a:t>
            </a:r>
            <a:br>
              <a:rPr lang="pl-PL" b="0" i="0" dirty="0">
                <a:solidFill>
                  <a:srgbClr val="222222"/>
                </a:solidFill>
                <a:effectLst/>
                <a:latin typeface="-apple-system"/>
              </a:rPr>
            </a:br>
            <a:br>
              <a:rPr lang="pl-PL" b="0" i="0" dirty="0">
                <a:solidFill>
                  <a:srgbClr val="222222"/>
                </a:solidFill>
                <a:effectLst/>
                <a:latin typeface="-apple-system"/>
              </a:rPr>
            </a:br>
            <a:endParaRPr lang="pl-PL" b="0" i="0" dirty="0">
              <a:solidFill>
                <a:srgbClr val="222222"/>
              </a:solidFill>
              <a:effectLst/>
              <a:latin typeface="-apple-system"/>
            </a:endParaRPr>
          </a:p>
          <a:p>
            <a:r>
              <a:rPr lang="pl-PL" b="1" i="0" dirty="0">
                <a:solidFill>
                  <a:srgbClr val="222222"/>
                </a:solidFill>
                <a:effectLst/>
                <a:latin typeface="-apple-system"/>
              </a:rPr>
              <a:t>Do 20 dnia każdego miesiąca </a:t>
            </a:r>
            <a:r>
              <a:rPr lang="pl-PL" i="0" dirty="0">
                <a:solidFill>
                  <a:srgbClr val="222222"/>
                </a:solidFill>
                <a:effectLst/>
                <a:latin typeface="-apple-system"/>
              </a:rPr>
              <a:t>wpłata do US zaliczki na podatek dochodowy </a:t>
            </a:r>
            <a:r>
              <a:rPr lang="pl-PL" b="1" i="0" u="sng" dirty="0">
                <a:solidFill>
                  <a:srgbClr val="222222"/>
                </a:solidFill>
                <a:effectLst/>
                <a:latin typeface="-apple-system"/>
              </a:rPr>
              <a:t>od osób prawnych.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b="0" i="0" dirty="0">
                <a:solidFill>
                  <a:srgbClr val="222222"/>
                </a:solidFill>
                <a:effectLst/>
                <a:latin typeface="-apple-system"/>
              </a:rPr>
              <a:t>Jeśli organizacja osiągnęła w miesiącu dochody niepodlegające zwolnieniu podatkowemu, wówczas musi od nich naliczyć </a:t>
            </a:r>
            <a:r>
              <a:rPr lang="pl-PL" b="0" i="0" dirty="0">
                <a:solidFill>
                  <a:srgbClr val="FF0000"/>
                </a:solidFill>
                <a:effectLst/>
                <a:latin typeface="-apple-system"/>
              </a:rPr>
              <a:t>19% </a:t>
            </a:r>
            <a:r>
              <a:rPr lang="pl-PL" b="0" i="0" dirty="0">
                <a:solidFill>
                  <a:srgbClr val="222222"/>
                </a:solidFill>
                <a:effectLst/>
                <a:latin typeface="-apple-system"/>
              </a:rPr>
              <a:t>podatku dochodowego. Tę kwotę wpłaca do swojego US tytułem zaliczki na podatek dochodowy od osób prawnych (PDOP).</a:t>
            </a:r>
          </a:p>
          <a:p>
            <a:pPr algn="l">
              <a:buFont typeface="Wingdings" panose="05000000000000000000" pitchFamily="2" charset="2"/>
              <a:buChar char="v"/>
            </a:pPr>
            <a:endParaRPr lang="pl-PL" dirty="0">
              <a:solidFill>
                <a:srgbClr val="222222"/>
              </a:solidFill>
              <a:latin typeface="-apple-system"/>
            </a:endParaRPr>
          </a:p>
          <a:p>
            <a:pPr marL="0" indent="0" algn="l">
              <a:buNone/>
            </a:pPr>
            <a:endParaRPr lang="pl-PL" b="0" i="0" dirty="0">
              <a:solidFill>
                <a:srgbClr val="222222"/>
              </a:solidFill>
              <a:effectLst/>
              <a:latin typeface="Fira Sans Extra Condensed" panose="020B05030500000200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5343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A79A5F-B660-47E6-492D-6040F0B20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0DC817-AD1D-5E68-1630-822153A5F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latin typeface="-apple-system"/>
              </a:rPr>
              <a:t>Do 25 dnia każdego miesiąca złożenie deklaracji VAT 7 i ewentualna zapłata podatku VAT za miesiąc poprzedni:</a:t>
            </a:r>
          </a:p>
          <a:p>
            <a:pPr marL="0" indent="0">
              <a:buNone/>
            </a:pPr>
            <a:endParaRPr lang="pl-PL" sz="2800" b="1" dirty="0">
              <a:latin typeface="-apple-system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pl-PL" sz="2800" dirty="0">
                <a:latin typeface="-apple-system"/>
              </a:rPr>
              <a:t>Organizacja, która z racji wysokości przychodów objętych podatkiem VAT lub na mocy własnej decyzji jest zarejestrowana jako aktywny płatnik podatku VAT, tzw. VAT-owiec, ma obowiązek złożyć w swoim US deklarację VAT i ewentualnie zapłacić podatek.</a:t>
            </a:r>
            <a:endParaRPr lang="pl-PL" sz="2800" u="sng" dirty="0"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4221365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DBF7E7-797F-AC15-4C54-BAB2523F4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002498"/>
            <a:ext cx="8610600" cy="1293028"/>
          </a:xfrm>
        </p:spPr>
        <p:txBody>
          <a:bodyPr>
            <a:normAutofit fontScale="90000"/>
          </a:bodyPr>
          <a:lstStyle/>
          <a:p>
            <a:r>
              <a:rPr lang="pl-PL" b="0" i="0" dirty="0">
                <a:solidFill>
                  <a:srgbClr val="222222"/>
                </a:solidFill>
                <a:effectLst/>
                <a:latin typeface="Fira Sans Extra Condensed" panose="020B0503050000020004" pitchFamily="34" charset="0"/>
              </a:rPr>
              <a:t>Umowy o dzieło (bez przeniesienia praw autorskich)</a:t>
            </a:r>
            <a:br>
              <a:rPr lang="pl-PL" b="0" i="0" dirty="0">
                <a:solidFill>
                  <a:srgbClr val="222222"/>
                </a:solidFill>
                <a:effectLst/>
                <a:latin typeface="Fira Sans Extra Condensed" panose="020B0503050000020004" pitchFamily="34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5459A9-D4B5-89D9-4DC0-E83E68FCC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-apple-system"/>
              </a:rPr>
              <a:t>umowa o dzieło zawierana jest tylko i wyłącznie kiedy ma charakter materialny  i co do zasady z osobą fizyczną;</a:t>
            </a:r>
          </a:p>
          <a:p>
            <a:r>
              <a:rPr lang="pl-PL" dirty="0">
                <a:latin typeface="-apple-system"/>
              </a:rPr>
              <a:t>zlecenie wykonania dzieła podmiotowi (nie wymaga się sporządzania umowy, jednak jest to rekomendowane) – podstawą rozliczenia będzie faktura lub rachunek;</a:t>
            </a:r>
          </a:p>
          <a:p>
            <a:r>
              <a:rPr lang="pl-PL" dirty="0">
                <a:latin typeface="-apple-system"/>
              </a:rPr>
              <a:t>umowa określa dzieło, termin wykonania oraz wynagrodzenie;</a:t>
            </a:r>
          </a:p>
          <a:p>
            <a:r>
              <a:rPr lang="pl-PL" dirty="0">
                <a:latin typeface="-apple-system"/>
              </a:rPr>
              <a:t>potwierdzeniem wykonania dzieła będzie protokół odbioru;</a:t>
            </a:r>
          </a:p>
          <a:p>
            <a:r>
              <a:rPr lang="pl-PL" dirty="0">
                <a:latin typeface="-apple-system"/>
              </a:rPr>
              <a:t>brak zapisu o przekazaniu praw autorskich, które miałyby być przeniesione  na organizację skutkuje brakiem możliwości „dalszego posługiwania się dziełem”;</a:t>
            </a:r>
          </a:p>
          <a:p>
            <a:pPr marL="0" indent="0">
              <a:buNone/>
            </a:pPr>
            <a:endParaRPr lang="pl-PL" dirty="0">
              <a:latin typeface="-apple-system"/>
            </a:endParaRPr>
          </a:p>
          <a:p>
            <a:endParaRPr lang="pl-PL" dirty="0">
              <a:latin typeface="-apple-system"/>
            </a:endParaRPr>
          </a:p>
          <a:p>
            <a:endParaRPr lang="pl-PL" dirty="0">
              <a:latin typeface="-apple-system"/>
            </a:endParaRPr>
          </a:p>
          <a:p>
            <a:endParaRPr lang="pl-PL" dirty="0">
              <a:latin typeface="-apple-system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6840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AB1423-0F39-2D5F-FC45-2E3AFAFDC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012023"/>
            <a:ext cx="8610600" cy="1293028"/>
          </a:xfrm>
        </p:spPr>
        <p:txBody>
          <a:bodyPr>
            <a:normAutofit fontScale="90000"/>
          </a:bodyPr>
          <a:lstStyle/>
          <a:p>
            <a:r>
              <a:rPr lang="pl-PL" b="0" i="0" dirty="0">
                <a:solidFill>
                  <a:srgbClr val="222222"/>
                </a:solidFill>
                <a:effectLst/>
                <a:latin typeface="Fira Sans Extra Condensed" panose="020B0503050000020004" pitchFamily="34" charset="0"/>
              </a:rPr>
              <a:t>Umowy o dzieło (z przeniesieniem praw autorskich)</a:t>
            </a:r>
            <a:br>
              <a:rPr lang="pl-PL" b="0" i="0" dirty="0">
                <a:solidFill>
                  <a:srgbClr val="222222"/>
                </a:solidFill>
                <a:effectLst/>
                <a:latin typeface="Fira Sans Extra Condensed" panose="020B0503050000020004" pitchFamily="34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49874B-A99F-AEC9-D809-4B727A217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0" i="0" dirty="0">
                <a:solidFill>
                  <a:srgbClr val="222222"/>
                </a:solidFill>
                <a:effectLst/>
                <a:latin typeface="-apple-system"/>
              </a:rPr>
              <a:t>W umowie takiej znajduje się oświadczenie o autorstwie, o przeniesieniu praw autorskich (zdefiniowanie licencji) w określonym zakresie i wraz z określeniem pól eksploatacji.</a:t>
            </a:r>
          </a:p>
          <a:p>
            <a:pPr marL="0" indent="0">
              <a:buNone/>
            </a:pPr>
            <a:r>
              <a:rPr lang="pl-PL" sz="2400" b="1" i="0" u="sng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apple-system"/>
              </a:rPr>
              <a:t>UWAGA:</a:t>
            </a:r>
          </a:p>
          <a:p>
            <a:r>
              <a:rPr lang="pl-PL" sz="2400" b="0" i="0" dirty="0">
                <a:solidFill>
                  <a:srgbClr val="202124"/>
                </a:solidFill>
                <a:effectLst/>
                <a:latin typeface="-apple-system"/>
              </a:rPr>
              <a:t>Nowe przepisy wyraźnie wskazują, że zgłoszeniu do </a:t>
            </a:r>
            <a:r>
              <a:rPr lang="pl-PL" sz="2400" b="1" i="0" dirty="0">
                <a:solidFill>
                  <a:srgbClr val="202124"/>
                </a:solidFill>
                <a:effectLst/>
                <a:latin typeface="-apple-system"/>
              </a:rPr>
              <a:t>ZUS</a:t>
            </a:r>
            <a:r>
              <a:rPr lang="pl-PL" sz="2400" b="0" i="0" dirty="0">
                <a:solidFill>
                  <a:srgbClr val="202124"/>
                </a:solidFill>
                <a:effectLst/>
                <a:latin typeface="-apple-system"/>
              </a:rPr>
              <a:t>-u podlegają wszystkie </a:t>
            </a:r>
            <a:r>
              <a:rPr lang="pl-PL" sz="2400" b="1" i="0" dirty="0">
                <a:solidFill>
                  <a:srgbClr val="202124"/>
                </a:solidFill>
                <a:effectLst/>
                <a:latin typeface="-apple-system"/>
              </a:rPr>
              <a:t>umowy o dzieło</a:t>
            </a:r>
            <a:r>
              <a:rPr lang="pl-PL" sz="2400" b="0" i="0" dirty="0">
                <a:solidFill>
                  <a:srgbClr val="202124"/>
                </a:solidFill>
                <a:effectLst/>
                <a:latin typeface="-apple-system"/>
              </a:rPr>
              <a:t> zawarte od 1 stycznia 2021 roku włącznie (</a:t>
            </a:r>
            <a:r>
              <a:rPr lang="pl-PL" sz="2400" b="0" i="0" dirty="0">
                <a:solidFill>
                  <a:srgbClr val="20212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apple-system"/>
              </a:rPr>
              <a:t>7 dni od zawarcia umowy</a:t>
            </a:r>
            <a:r>
              <a:rPr lang="pl-PL" sz="2400" b="0" i="0" dirty="0">
                <a:solidFill>
                  <a:srgbClr val="202124"/>
                </a:solidFill>
                <a:effectLst/>
                <a:latin typeface="-apple-system"/>
              </a:rPr>
              <a:t>).</a:t>
            </a:r>
            <a:endParaRPr lang="pl-PL" b="0" i="0" dirty="0">
              <a:solidFill>
                <a:srgbClr val="222222"/>
              </a:solidFill>
              <a:effectLst/>
              <a:latin typeface="-apple-system"/>
            </a:endParaRP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REKOMENDACJE:</a:t>
            </a:r>
          </a:p>
          <a:p>
            <a:r>
              <a:rPr lang="pl-PL" b="0" i="0" dirty="0">
                <a:solidFill>
                  <a:srgbClr val="222222"/>
                </a:solidFill>
                <a:effectLst/>
                <a:latin typeface="-apple-system"/>
              </a:rPr>
              <a:t>Organizacja, podpisując umowę o dzieło, powinna świadomie stosować zapisy dotyczące prawa autorskiego, aby zabezpieczyć prawa autorskie organizacji związane z zamówionym przez nią dziełem;</a:t>
            </a:r>
          </a:p>
          <a:p>
            <a:r>
              <a:rPr lang="pl-PL" b="0" i="0" dirty="0">
                <a:solidFill>
                  <a:srgbClr val="222222"/>
                </a:solidFill>
                <a:effectLst/>
                <a:latin typeface="-apple-system"/>
              </a:rPr>
              <a:t>W przypadku osób prowadzących działalność gospodarczą i wystawiających rachunek lub fakturę za wykonanie czynności o charakterze autorskim </a:t>
            </a:r>
            <a:r>
              <a:rPr lang="pl-PL" b="1" i="0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apple-system"/>
              </a:rPr>
              <a:t>organizacja powinna pamiętać o uzyskaniu oświadczenia przenoszącego na nią prawa autorskie (licencję).</a:t>
            </a:r>
            <a:br>
              <a:rPr lang="pl-PL" b="1" i="0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apple-system"/>
              </a:rPr>
            </a:br>
            <a:endParaRPr lang="pl-PL" b="1" i="0" dirty="0">
              <a:solidFill>
                <a:srgbClr val="2222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1713301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A623F1-3B96-8BEC-0353-D6E3F24D0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i="0" dirty="0">
                <a:solidFill>
                  <a:srgbClr val="222222"/>
                </a:solidFill>
                <a:effectLst/>
                <a:latin typeface="Fira Sans Extra Condensed" panose="020B0503050000020004" pitchFamily="34" charset="0"/>
              </a:rPr>
              <a:t>Umowy zlecenia</a:t>
            </a:r>
            <a:br>
              <a:rPr lang="pl-PL" b="0" i="0" dirty="0">
                <a:solidFill>
                  <a:srgbClr val="222222"/>
                </a:solidFill>
                <a:effectLst/>
                <a:latin typeface="Fira Sans Extra Condensed" panose="020B0503050000020004" pitchFamily="34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39F827A-AA94-D79C-5E28-E87EFF46E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latin typeface="-apple-system"/>
              </a:rPr>
              <a:t>umowa ta </a:t>
            </a:r>
            <a:r>
              <a:rPr lang="pl-PL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apple-system"/>
              </a:rPr>
              <a:t>nie może zwierać znamion umowy o pracę </a:t>
            </a:r>
            <a:r>
              <a:rPr lang="pl-PL" sz="2800" b="1" dirty="0">
                <a:latin typeface="-apple-system"/>
              </a:rPr>
              <a:t>(3 podstawowe elementy): </a:t>
            </a:r>
            <a:r>
              <a:rPr lang="pl-PL" sz="2800" b="0" i="0" dirty="0">
                <a:solidFill>
                  <a:srgbClr val="222222"/>
                </a:solidFill>
                <a:effectLst/>
                <a:latin typeface="-apple-system"/>
              </a:rPr>
              <a:t>praca pod nadzorem oraz praca w miejscu i czasie wskazanym przez pracodawcę;</a:t>
            </a:r>
          </a:p>
          <a:p>
            <a:r>
              <a:rPr lang="pl-PL" sz="2800" dirty="0">
                <a:solidFill>
                  <a:srgbClr val="222222"/>
                </a:solidFill>
                <a:latin typeface="-apple-system"/>
              </a:rPr>
              <a:t>wypłata wynagrodzenia po zakończeniu zlecenia – dopuszcza się miesięczne wypłaty – w zależności od przedmiotu zlecenia oraz zapisów w umowie;</a:t>
            </a:r>
          </a:p>
          <a:p>
            <a:endParaRPr lang="pl-PL" sz="2800" dirty="0">
              <a:solidFill>
                <a:srgbClr val="222222"/>
              </a:solidFill>
              <a:latin typeface="-apple-system"/>
            </a:endParaRPr>
          </a:p>
          <a:p>
            <a:endParaRPr lang="pl-PL" sz="2800" dirty="0">
              <a:solidFill>
                <a:srgbClr val="222222"/>
              </a:solidFill>
              <a:latin typeface="-apple-system"/>
            </a:endParaRPr>
          </a:p>
          <a:p>
            <a:endParaRPr lang="pl-PL" sz="2800" b="0" i="0" dirty="0">
              <a:solidFill>
                <a:srgbClr val="222222"/>
              </a:solidFill>
              <a:effectLst/>
              <a:latin typeface="-apple-system"/>
            </a:endParaRPr>
          </a:p>
          <a:p>
            <a:endParaRPr lang="pl-PL" b="0" i="0" dirty="0">
              <a:solidFill>
                <a:srgbClr val="222222"/>
              </a:solidFill>
              <a:effectLst/>
              <a:latin typeface="-apple-system"/>
            </a:endParaRPr>
          </a:p>
          <a:p>
            <a:endParaRPr lang="pl-PL" b="1" dirty="0"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4092113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44B0CB-DFC7-0651-0DED-4C1674959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Pracownicy etatowi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65FBEA-A12B-514D-855D-A2BB49F32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>
                <a:solidFill>
                  <a:srgbClr val="222222"/>
                </a:solidFill>
                <a:latin typeface="-apple-system"/>
              </a:rPr>
              <a:t>k</a:t>
            </a:r>
            <a:r>
              <a:rPr lang="pl-PL" b="0" i="0" dirty="0">
                <a:solidFill>
                  <a:srgbClr val="222222"/>
                </a:solidFill>
                <a:effectLst/>
                <a:latin typeface="-apple-system"/>
              </a:rPr>
              <a:t>iedy osoba pracuje za wynagrodzeniem, pod nadzorem oraz w miejscu i czasie wskazanym przez organizację (pracodawcę);</a:t>
            </a:r>
          </a:p>
          <a:p>
            <a:r>
              <a:rPr lang="pl-PL" b="0" i="0" dirty="0">
                <a:solidFill>
                  <a:srgbClr val="222222"/>
                </a:solidFill>
                <a:effectLst/>
                <a:latin typeface="-apple-system"/>
              </a:rPr>
              <a:t>Umowa poprzed</a:t>
            </a:r>
            <a:r>
              <a:rPr lang="pl-PL" dirty="0">
                <a:solidFill>
                  <a:srgbClr val="222222"/>
                </a:solidFill>
                <a:latin typeface="-apple-system"/>
              </a:rPr>
              <a:t>zona badaniami lekarskimi (lekarz medyczny pracy – zakład wybierany na podstawie </a:t>
            </a:r>
            <a:r>
              <a:rPr lang="pl-PL" b="0" i="0" u="sng" dirty="0">
                <a:solidFill>
                  <a:srgbClr val="20212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apple-system"/>
              </a:rPr>
              <a:t>Ustawy o służbie medycyny pracy </a:t>
            </a:r>
            <a:r>
              <a:rPr lang="pl-PL" b="0" i="0" dirty="0">
                <a:solidFill>
                  <a:srgbClr val="202124"/>
                </a:solidFill>
                <a:effectLst/>
                <a:latin typeface="-apple-system"/>
              </a:rPr>
              <a:t>z dn. 27.06.1997, </a:t>
            </a:r>
            <a:r>
              <a:rPr lang="pl-PL" b="1" i="0" dirty="0">
                <a:solidFill>
                  <a:srgbClr val="202124"/>
                </a:solidFill>
                <a:effectLst/>
                <a:latin typeface="-apple-system"/>
              </a:rPr>
              <a:t>pracodawca powinien kierować pracowników na badania medycyny pracy do lekarza, z którym ma zawartą umowę na wykonywanie badań profilaktycznych pracowników</a:t>
            </a:r>
            <a:r>
              <a:rPr lang="pl-PL" b="0" i="0" dirty="0">
                <a:solidFill>
                  <a:srgbClr val="202124"/>
                </a:solidFill>
                <a:effectLst/>
                <a:latin typeface="-apple-system"/>
              </a:rPr>
              <a:t>. Umowa ta powinna być zawarta w formie pisemnej i na okres nie krótszy niż rok </a:t>
            </a:r>
            <a:r>
              <a:rPr lang="pl-PL" b="0" i="1" u="sng" dirty="0">
                <a:solidFill>
                  <a:srgbClr val="202124"/>
                </a:solidFill>
                <a:effectLst/>
                <a:latin typeface="-apple-system"/>
              </a:rPr>
              <a:t>(obowiązek powstaje w momencie przyjęcia pierwszego pracownika!!!);</a:t>
            </a:r>
          </a:p>
          <a:p>
            <a:r>
              <a:rPr lang="pl-PL" b="0" i="0" dirty="0">
                <a:solidFill>
                  <a:srgbClr val="222222"/>
                </a:solidFill>
                <a:effectLst/>
                <a:latin typeface="-apple-system"/>
              </a:rPr>
              <a:t>Przepisy Kodeksu Pracy oraz rozporządzeń do niego, w tym m.in przepisy: dotyczące BHP, urlopów, składki na PFRON, a także przepisów przeciwpożarowych, antydyskryminacyjnych, </a:t>
            </a:r>
            <a:r>
              <a:rPr lang="pl-PL" b="0" i="0" dirty="0" err="1">
                <a:solidFill>
                  <a:srgbClr val="222222"/>
                </a:solidFill>
                <a:effectLst/>
                <a:latin typeface="-apple-system"/>
              </a:rPr>
              <a:t>antymobbingowych</a:t>
            </a:r>
            <a:r>
              <a:rPr lang="pl-PL" dirty="0">
                <a:solidFill>
                  <a:srgbClr val="222222"/>
                </a:solidFill>
                <a:latin typeface="-apple-system"/>
              </a:rPr>
              <a:t>;</a:t>
            </a:r>
            <a:endParaRPr lang="pl-PL" b="0" i="0" dirty="0">
              <a:solidFill>
                <a:srgbClr val="222222"/>
              </a:solidFill>
              <a:effectLst/>
              <a:latin typeface="-apple-system"/>
            </a:endParaRPr>
          </a:p>
          <a:p>
            <a:r>
              <a:rPr lang="pl-PL" dirty="0">
                <a:solidFill>
                  <a:srgbClr val="222222"/>
                </a:solidFill>
                <a:latin typeface="-apple-system"/>
              </a:rPr>
              <a:t>organizacja</a:t>
            </a:r>
            <a:r>
              <a:rPr lang="pl-PL" b="0" i="0" dirty="0">
                <a:solidFill>
                  <a:srgbClr val="222222"/>
                </a:solidFill>
                <a:effectLst/>
                <a:latin typeface="-apple-system"/>
              </a:rPr>
              <a:t> w ciągu 7 dni zgłasza pracownika do ZUS;</a:t>
            </a:r>
          </a:p>
          <a:p>
            <a:r>
              <a:rPr lang="pl-PL" u="sng" dirty="0">
                <a:solidFill>
                  <a:srgbClr val="222222"/>
                </a:solidFill>
                <a:latin typeface="-apple-system"/>
              </a:rPr>
              <a:t>obwiązek założenia teczki osobowej (przechowywanie dok. 50 lat od zakończenia zatrudnienia);</a:t>
            </a:r>
          </a:p>
          <a:p>
            <a:pPr marL="0" indent="0">
              <a:buNone/>
            </a:pPr>
            <a:endParaRPr lang="pl-PL" u="sng" dirty="0">
              <a:solidFill>
                <a:srgbClr val="222222"/>
              </a:solidFill>
              <a:latin typeface="-apple-system"/>
            </a:endParaRPr>
          </a:p>
          <a:p>
            <a:endParaRPr lang="pl-PL" u="sng" dirty="0">
              <a:solidFill>
                <a:srgbClr val="222222"/>
              </a:solidFill>
              <a:latin typeface="-apple-system"/>
            </a:endParaRPr>
          </a:p>
          <a:p>
            <a:endParaRPr lang="pl-PL" b="0" i="1" u="sng" dirty="0">
              <a:solidFill>
                <a:srgbClr val="222222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3614145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997B54-A1BE-650A-E761-298EEC526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C944CC-33E0-2D1B-4860-30C9470F0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-apple-system"/>
              </a:rPr>
              <a:t>obowiązek wypłaty wynagrodzenia raz w miesiącu (przełożenie na termin obowiązku opłacenia składek ZUS i US);</a:t>
            </a:r>
            <a:br>
              <a:rPr lang="pl-PL" dirty="0">
                <a:latin typeface="-apple-system"/>
              </a:rPr>
            </a:br>
            <a:br>
              <a:rPr lang="pl-PL" dirty="0">
                <a:latin typeface="-apple-system"/>
              </a:rPr>
            </a:br>
            <a:r>
              <a:rPr lang="pl-PL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apple-system"/>
              </a:rPr>
              <a:t>Ciekawostka:</a:t>
            </a:r>
          </a:p>
          <a:p>
            <a:r>
              <a:rPr lang="pl-PL" dirty="0">
                <a:latin typeface="-apple-system"/>
              </a:rPr>
              <a:t>przebywanie pracownika na urlopie bezpłatnym generuje prawo do nabywania urlopu wypoczynkowego </a:t>
            </a:r>
            <a:r>
              <a:rPr lang="pl-PL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apple-system"/>
              </a:rPr>
              <a:t>(jeśli pracownik przebywa na urlopie bezpłatnym powyżej 30 dni – każde kolejne 30 dni w ciągu to podstawa do proporcjonalnego zmniejszenia o urlopu wypoczynkowego !!!);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0639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230627-35BE-D547-B90E-7668BD077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A06087-C98A-E4F3-8993-DA62480A8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apple-system"/>
              </a:rPr>
              <a:t>REKOMENDACJE: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>
                <a:latin typeface="-apple-system"/>
              </a:rPr>
              <a:t>pracownicy zatrudniani do realizacji projektów – umowy na czas określony lub umowy cywilnoprawne;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>
                <a:latin typeface="-apple-system"/>
              </a:rPr>
              <a:t>dbałość o wykorzystywanie urlopów wypoczynkowych – obowiązek wypłaty ekwiwalentu;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>
                <a:latin typeface="-apple-system"/>
              </a:rPr>
              <a:t>możliwość zatrudniania pracowników na podstawie umowy o pracę o charakterze zadaniowym;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>
                <a:latin typeface="-apple-system"/>
              </a:rPr>
              <a:t>możliwość np. kwartalnego rozliczania pracowników (regulacje w Regulaminie pracy);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>
                <a:solidFill>
                  <a:srgbClr val="222222"/>
                </a:solidFill>
                <a:latin typeface="-apple-system"/>
              </a:rPr>
              <a:t>j</a:t>
            </a:r>
            <a:r>
              <a:rPr lang="pl-PL" b="0" i="0" dirty="0">
                <a:solidFill>
                  <a:srgbClr val="222222"/>
                </a:solidFill>
                <a:effectLst/>
                <a:latin typeface="-apple-system"/>
              </a:rPr>
              <a:t>eśli organizacja zatrudnia osobę niepełnosprawną, to może uzyskać dofinansowanie jej wynagrodzenia z PFRON.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dirty="0">
              <a:latin typeface="-apple-system"/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dirty="0">
              <a:latin typeface="-apple-system"/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dirty="0">
              <a:latin typeface="-apple-system"/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5291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8EEC11-490A-B258-283C-C05C9C256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51" y="2316948"/>
            <a:ext cx="10710862" cy="1293028"/>
          </a:xfrm>
        </p:spPr>
        <p:txBody>
          <a:bodyPr>
            <a:noAutofit/>
          </a:bodyPr>
          <a:lstStyle/>
          <a:p>
            <a:pPr algn="ctr"/>
            <a:r>
              <a:rPr lang="pl-PL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Extra Condensed" panose="020B0503050000020004" pitchFamily="34" charset="0"/>
              </a:rPr>
              <a:t>2. OBOWIĄZKI NGO-</a:t>
            </a:r>
            <a:br>
              <a:rPr lang="pl-PL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Extra Condensed" panose="020B0503050000020004" pitchFamily="34" charset="0"/>
              </a:rPr>
            </a:br>
            <a:r>
              <a:rPr lang="pl-PL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Extra Condensed" panose="020B0503050000020004" pitchFamily="34" charset="0"/>
              </a:rPr>
              <a:t>Zakład Ubezpieczeń społecznych</a:t>
            </a:r>
          </a:p>
        </p:txBody>
      </p:sp>
    </p:spTree>
    <p:extLst>
      <p:ext uri="{BB962C8B-B14F-4D97-AF65-F5344CB8AC3E}">
        <p14:creationId xmlns:p14="http://schemas.microsoft.com/office/powerpoint/2010/main" val="4077296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9B3891-DC42-0A30-D51B-794E1F654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168232"/>
            <a:ext cx="8610600" cy="1293028"/>
          </a:xfrm>
        </p:spPr>
        <p:txBody>
          <a:bodyPr>
            <a:normAutofit fontScale="90000"/>
          </a:bodyPr>
          <a:lstStyle/>
          <a:p>
            <a:r>
              <a:rPr lang="pl-PL" b="0" i="0" dirty="0">
                <a:solidFill>
                  <a:srgbClr val="222222"/>
                </a:solidFill>
                <a:effectLst/>
                <a:latin typeface="Fira Sans Extra Condensed" panose="020B0503050000020004" pitchFamily="34" charset="0"/>
              </a:rPr>
              <a:t>Jakie obowiązki ma pracodawca wobec ZUS?</a:t>
            </a:r>
            <a:br>
              <a:rPr lang="pl-PL" b="0" i="0" dirty="0">
                <a:solidFill>
                  <a:srgbClr val="222222"/>
                </a:solidFill>
                <a:effectLst/>
                <a:latin typeface="Fira Sans Extra Condensed" panose="020B0503050000020004" pitchFamily="34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7D2015-9488-D849-BCDC-BFDC152E4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461260"/>
            <a:ext cx="10820400" cy="4024125"/>
          </a:xfrm>
        </p:spPr>
        <p:txBody>
          <a:bodyPr/>
          <a:lstStyle/>
          <a:p>
            <a:r>
              <a:rPr lang="pl-PL" dirty="0">
                <a:solidFill>
                  <a:srgbClr val="222222"/>
                </a:solidFill>
                <a:latin typeface="-apple-system"/>
              </a:rPr>
              <a:t>p</a:t>
            </a:r>
            <a:r>
              <a:rPr lang="pl-PL" b="0" i="0" dirty="0">
                <a:solidFill>
                  <a:srgbClr val="222222"/>
                </a:solidFill>
                <a:effectLst/>
                <a:latin typeface="-apple-system"/>
              </a:rPr>
              <a:t>racodawca jest zobowiązany do odprowadzenia składek ZUS dotyczących ubezpieczeń społecznych, ubezpieczeń zdrowotnych i funduszu pracy za zatrudnione (ubezpieczone) osoby;</a:t>
            </a:r>
          </a:p>
          <a:p>
            <a:pPr algn="l"/>
            <a:r>
              <a:rPr lang="pl-PL" dirty="0">
                <a:solidFill>
                  <a:srgbClr val="222222"/>
                </a:solidFill>
                <a:latin typeface="-apple-system"/>
              </a:rPr>
              <a:t>m</a:t>
            </a:r>
            <a:r>
              <a:rPr lang="pl-PL" b="0" i="0" dirty="0">
                <a:solidFill>
                  <a:srgbClr val="222222"/>
                </a:solidFill>
                <a:effectLst/>
                <a:latin typeface="-apple-system"/>
              </a:rPr>
              <a:t>ożliwe jest  składanie dokumentów wypełnionych ręcznie – stosowne druki do ręcznego rozliczania dostępne są we wszystkich oddziałach ZUS;</a:t>
            </a:r>
          </a:p>
          <a:p>
            <a:pPr algn="l"/>
            <a:r>
              <a:rPr lang="pl-PL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apple-system"/>
              </a:rPr>
              <a:t>d</a:t>
            </a:r>
            <a:r>
              <a:rPr lang="pl-PL" b="0" i="0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apple-system"/>
              </a:rPr>
              <a:t>ane elektronicznie obowiązkowo przekazywać muszą </a:t>
            </a:r>
            <a:r>
              <a:rPr lang="pl-PL" b="1" i="0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apple-system"/>
              </a:rPr>
              <a:t>płatnicy zatrudniający powyżej 5 osób</a:t>
            </a:r>
            <a:r>
              <a:rPr lang="pl-PL" b="0" i="0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apple-system"/>
              </a:rPr>
              <a:t> objętych ubezpieczeniami społecznymi lub samymi ubezpieczeniami zdrowotnymi</a:t>
            </a:r>
            <a:r>
              <a:rPr lang="pl-PL" b="0" i="0" dirty="0">
                <a:solidFill>
                  <a:srgbClr val="222222"/>
                </a:solidFill>
                <a:effectLst/>
                <a:latin typeface="-apple-system"/>
              </a:rPr>
              <a:t>.</a:t>
            </a:r>
          </a:p>
          <a:p>
            <a:pPr algn="l"/>
            <a:endParaRPr lang="pl-PL" b="0" i="0" dirty="0">
              <a:solidFill>
                <a:srgbClr val="222222"/>
              </a:solidFill>
              <a:effectLst/>
              <a:latin typeface="-apple-system"/>
            </a:endParaRPr>
          </a:p>
          <a:p>
            <a:endParaRPr lang="pl-PL" b="0" i="0" dirty="0">
              <a:solidFill>
                <a:srgbClr val="222222"/>
              </a:solidFill>
              <a:effectLst/>
              <a:latin typeface="-apple-system"/>
            </a:endParaRPr>
          </a:p>
          <a:p>
            <a:endParaRPr lang="pl-PL" b="0" i="0" dirty="0">
              <a:solidFill>
                <a:srgbClr val="222222"/>
              </a:solidFill>
              <a:effectLst/>
              <a:latin typeface="-apple-system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9270046"/>
      </p:ext>
    </p:extLst>
  </p:cSld>
  <p:clrMapOvr>
    <a:masterClrMapping/>
  </p:clrMapOvr>
</p:sld>
</file>

<file path=ppt/theme/theme1.xml><?xml version="1.0" encoding="utf-8"?>
<a:theme xmlns:a="http://schemas.openxmlformats.org/drawingml/2006/main" name="Par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TM04033937[[fn=Para]]</Template>
  <TotalTime>2303</TotalTime>
  <Words>1034</Words>
  <Application>Microsoft Office PowerPoint</Application>
  <PresentationFormat>Panoramiczny</PresentationFormat>
  <Paragraphs>75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9" baseType="lpstr">
      <vt:lpstr>-apple-system</vt:lpstr>
      <vt:lpstr>Arial</vt:lpstr>
      <vt:lpstr>Century Gothic</vt:lpstr>
      <vt:lpstr>Fira Sans Extra Condensed</vt:lpstr>
      <vt:lpstr>Wingdings</vt:lpstr>
      <vt:lpstr>Para</vt:lpstr>
      <vt:lpstr>WSPÓŁPRACOWNICY  w ngo</vt:lpstr>
      <vt:lpstr>Umowy o dzieło (bez przeniesienia praw autorskich) </vt:lpstr>
      <vt:lpstr>Umowy o dzieło (z przeniesieniem praw autorskich) </vt:lpstr>
      <vt:lpstr>Umowy zlecenia </vt:lpstr>
      <vt:lpstr>Pracownicy etatowi</vt:lpstr>
      <vt:lpstr>Prezentacja programu PowerPoint</vt:lpstr>
      <vt:lpstr>Prezentacja programu PowerPoint</vt:lpstr>
      <vt:lpstr>2. OBOWIĄZKI NGO- Zakład Ubezpieczeń społecznych</vt:lpstr>
      <vt:lpstr>Jakie obowiązki ma pracodawca wobec ZUS? </vt:lpstr>
      <vt:lpstr>c.d. obowiązki wobec zus’U</vt:lpstr>
      <vt:lpstr>Prezentacja programu PowerPoint</vt:lpstr>
      <vt:lpstr>Jakie są terminy składania deklaracji miesięcznych do Urzędu Skarbowego? 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Obowiązki Prawne Zarządów NGO</dc:title>
  <dc:creator>Katarzyna Dudzic</dc:creator>
  <cp:lastModifiedBy>Katarzyna Dudzic</cp:lastModifiedBy>
  <cp:revision>149</cp:revision>
  <dcterms:created xsi:type="dcterms:W3CDTF">2022-10-04T15:59:15Z</dcterms:created>
  <dcterms:modified xsi:type="dcterms:W3CDTF">2022-12-12T10:46:26Z</dcterms:modified>
</cp:coreProperties>
</file>